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5" r:id="rId2"/>
  </p:sldMasterIdLst>
  <p:notesMasterIdLst>
    <p:notesMasterId r:id="rId43"/>
  </p:notesMasterIdLst>
  <p:handoutMasterIdLst>
    <p:handoutMasterId r:id="rId44"/>
  </p:handoutMasterIdLst>
  <p:sldIdLst>
    <p:sldId id="266" r:id="rId3"/>
    <p:sldId id="272" r:id="rId4"/>
    <p:sldId id="515" r:id="rId5"/>
    <p:sldId id="513" r:id="rId6"/>
    <p:sldId id="514" r:id="rId7"/>
    <p:sldId id="517" r:id="rId8"/>
    <p:sldId id="516" r:id="rId9"/>
    <p:sldId id="503" r:id="rId10"/>
    <p:sldId id="454" r:id="rId11"/>
    <p:sldId id="518" r:id="rId12"/>
    <p:sldId id="506" r:id="rId13"/>
    <p:sldId id="457" r:id="rId14"/>
    <p:sldId id="519" r:id="rId15"/>
    <p:sldId id="507" r:id="rId16"/>
    <p:sldId id="520" r:id="rId17"/>
    <p:sldId id="521" r:id="rId18"/>
    <p:sldId id="522" r:id="rId19"/>
    <p:sldId id="524" r:id="rId20"/>
    <p:sldId id="527" r:id="rId21"/>
    <p:sldId id="532" r:id="rId22"/>
    <p:sldId id="533" r:id="rId23"/>
    <p:sldId id="528" r:id="rId24"/>
    <p:sldId id="529" r:id="rId25"/>
    <p:sldId id="526" r:id="rId26"/>
    <p:sldId id="535" r:id="rId27"/>
    <p:sldId id="536" r:id="rId28"/>
    <p:sldId id="548" r:id="rId29"/>
    <p:sldId id="322" r:id="rId30"/>
    <p:sldId id="537" r:id="rId31"/>
    <p:sldId id="539" r:id="rId32"/>
    <p:sldId id="482" r:id="rId33"/>
    <p:sldId id="547" r:id="rId34"/>
    <p:sldId id="541" r:id="rId35"/>
    <p:sldId id="540" r:id="rId36"/>
    <p:sldId id="542" r:id="rId37"/>
    <p:sldId id="543" r:id="rId38"/>
    <p:sldId id="544" r:id="rId39"/>
    <p:sldId id="545" r:id="rId40"/>
    <p:sldId id="546" r:id="rId41"/>
    <p:sldId id="284" r:id="rId42"/>
  </p:sldIdLst>
  <p:sldSz cx="11520488" cy="6480175"/>
  <p:notesSz cx="6858000" cy="9144000"/>
  <p:custDataLst>
    <p:tags r:id="rId45"/>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49BD1-6821-10BA-8940-D3978345BA9E}" v="9" dt="2024-12-17T09:40:17.752"/>
    <p1510:client id="{298B4458-7F37-02D5-00FE-D7CE07292C1B}" v="1447" dt="2024-12-17T06:16:07.591"/>
    <p1510:client id="{5E6151D3-59F8-0111-6C13-495CB51479C8}" v="14" dt="2024-12-17T13:30:26.209"/>
    <p1510:client id="{A3A0D0FD-D59E-7EB3-DB03-92C021CD4548}" v="21" dt="2024-12-16T15:51:01.044"/>
    <p1510:client id="{AAB3255C-889A-3C37-20AD-246610A6CAE4}" v="79" dt="2024-12-17T13:50:26.597"/>
    <p1510:client id="{C60E0A3A-37ED-91F9-B01C-4F67EBAECF6B}" v="7" dt="2024-12-16T22:57:03.452"/>
    <p1510:client id="{D0D20481-3F51-AE0F-EA60-8F6505E9530E}" v="7" dt="2024-12-17T10:51:49.618"/>
    <p1510:client id="{FC28DF58-C542-11F7-A1FC-03B55A5998E9}" v="23" dt="2024-12-17T10:23:20.36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41"/>
        <p:guide pos="3629"/>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t>17. Dezember 2024</a:t>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0"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t>17. Dezember 2024</a:t>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2"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At the beginning, we imported three key components of the dataset:</a:t>
            </a:r>
          </a:p>
          <a:p>
            <a:pPr marL="285750" indent="-285750">
              <a:buFont typeface="Arial,Sans-Serif"/>
              <a:buChar char="•"/>
            </a:pPr>
            <a:r>
              <a:rPr lang="en-US" sz="1100" b="1"/>
              <a:t>Deformation gradient</a:t>
            </a:r>
            <a:r>
              <a:rPr lang="en-US" sz="1100"/>
              <a:t> F</a:t>
            </a:r>
          </a:p>
          <a:p>
            <a:pPr marL="285750" indent="-285750">
              <a:buFont typeface="Arial,Sans-Serif"/>
              <a:buChar char="•"/>
            </a:pPr>
            <a:r>
              <a:rPr lang="en-US" sz="1100" b="1" dirty="0"/>
              <a:t>First </a:t>
            </a:r>
            <a:r>
              <a:rPr lang="en-US" sz="1100" b="1" dirty="0" err="1"/>
              <a:t>Piola</a:t>
            </a:r>
            <a:r>
              <a:rPr lang="en-US" sz="1100" b="1" dirty="0"/>
              <a:t>-Kirchhoff stress</a:t>
            </a:r>
            <a:r>
              <a:rPr lang="en-US" sz="1100" dirty="0"/>
              <a:t> P</a:t>
            </a:r>
          </a:p>
          <a:p>
            <a:pPr marL="285750" indent="-285750">
              <a:buFont typeface="Arial,Sans-Serif"/>
              <a:buChar char="•"/>
            </a:pPr>
            <a:r>
              <a:rPr lang="en-US" sz="1100" b="1" dirty="0"/>
              <a:t>Strain energy density</a:t>
            </a:r>
            <a:r>
              <a:rPr lang="en-US" sz="1100" dirty="0"/>
              <a:t> W</a:t>
            </a:r>
          </a:p>
          <a:p>
            <a:r>
              <a:rPr lang="en-US" sz="1100" dirty="0"/>
              <a:t>We reshaped F into a matrix format for easier processing:</a:t>
            </a:r>
          </a:p>
          <a:p>
            <a:r>
              <a:rPr lang="en-US" sz="1100" dirty="0"/>
              <a:t>Visualized the different load paths, including </a:t>
            </a:r>
            <a:r>
              <a:rPr lang="en-US" sz="1100" b="1" dirty="0"/>
              <a:t>biaxial loading, </a:t>
            </a:r>
            <a:r>
              <a:rPr lang="en-US" sz="1100" dirty="0"/>
              <a:t>Pure shear loading, </a:t>
            </a:r>
            <a:r>
              <a:rPr lang="en-US" sz="1100" b="1" dirty="0"/>
              <a:t>uniaxial loading</a:t>
            </a:r>
            <a:endParaRPr lang="en-US" sz="1100" dirty="0"/>
          </a:p>
          <a:p>
            <a:endParaRPr lang="en-US" dirty="0"/>
          </a:p>
          <a:p>
            <a:r>
              <a:rPr lang="en-US" altLang="zh-CN" sz="1100" dirty="0"/>
              <a:t>F11  leading to increases in P11 </a:t>
            </a:r>
            <a:endParaRPr lang="zh-CN"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a:t>
            </a:fld>
            <a:endParaRPr lang="de-DE"/>
          </a:p>
        </p:txBody>
      </p:sp>
    </p:spTree>
    <p:extLst>
      <p:ext uri="{BB962C8B-B14F-4D97-AF65-F5344CB8AC3E}">
        <p14:creationId xmlns:p14="http://schemas.microsoft.com/office/powerpoint/2010/main" val="292290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a:t>The performance drops, indicating that the model may </a:t>
            </a:r>
            <a:r>
              <a:rPr lang="en-US" altLang="zh-CN" sz="1100" b="1"/>
              <a:t>overfit</a:t>
            </a:r>
            <a:r>
              <a:rPr lang="en-US" altLang="zh-CN" sz="1100"/>
              <a:t> to the calibration data and fails to capture unseen loading patterns.</a:t>
            </a:r>
            <a:endParaRPr lang="zh-CN"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13</a:t>
            </a:fld>
            <a:endParaRPr lang="de-DE"/>
          </a:p>
        </p:txBody>
      </p:sp>
    </p:spTree>
    <p:extLst>
      <p:ext uri="{BB962C8B-B14F-4D97-AF65-F5344CB8AC3E}">
        <p14:creationId xmlns:p14="http://schemas.microsoft.com/office/powerpoint/2010/main" val="225989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a:buChar char="•"/>
            </a:pPr>
            <a:r>
              <a:rPr lang="en-US" altLang="zh-CN" sz="1100"/>
              <a:t>the model can interpolate the calibration dataset but with moderate performance.</a:t>
            </a:r>
            <a:r>
              <a:rPr lang="zh-CN" sz="1100"/>
              <a:t>该模型可以对校准数据集进行插值，但性能适中。</a:t>
            </a:r>
          </a:p>
          <a:p>
            <a:pPr marL="285750" indent="-285750">
              <a:buFont typeface="Arial"/>
              <a:buChar char="•"/>
            </a:pPr>
            <a:r>
              <a:rPr lang="en-US" altLang="zh-CN" sz="1100"/>
              <a:t>it fails to predict unseen load cases accurately, likely due to overfitting or complex test patterns.</a:t>
            </a:r>
            <a:r>
              <a:rPr lang="zh-CN" sz="1100"/>
              <a:t>对测试数据进行预测：该模型无法准确预测看不见的载荷工况，可能是由于过度拟合或复杂的测试模式。</a:t>
            </a:r>
          </a:p>
          <a:p>
            <a:pPr marL="285750" indent="-285750">
              <a:buFont typeface="Arial"/>
              <a:buChar char="•"/>
            </a:pPr>
            <a:r>
              <a:rPr lang="en-US" altLang="zh-CN" sz="1100"/>
              <a:t>it satisfies objectivity but lacks other physical conditions like material symmetry and polyconvexity.</a:t>
            </a:r>
            <a:r>
              <a:rPr lang="en-US"/>
              <a:t>物理行为：该模型满足客观性，但缺乏其他物理条件，如材料对称性和多凸性。</a:t>
            </a:r>
            <a:endParaRPr lang="zh-CN" sz="1100"/>
          </a:p>
          <a:p>
            <a:endParaRPr lang="en-US" altLang="zh-CN">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14</a:t>
            </a:fld>
            <a:endParaRPr lang="de-DE"/>
          </a:p>
        </p:txBody>
      </p:sp>
    </p:spTree>
    <p:extLst>
      <p:ext uri="{BB962C8B-B14F-4D97-AF65-F5344CB8AC3E}">
        <p14:creationId xmlns:p14="http://schemas.microsoft.com/office/powerpoint/2010/main" val="3413885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a:t>Plot: </a:t>
            </a:r>
            <a:r>
              <a:rPr lang="en-US" altLang="zh-CN" sz="1100" b="1"/>
              <a:t>Stress component P versus deformation gradient F11 </a:t>
            </a:r>
            <a:r>
              <a:rPr lang="en-US" altLang="zh-CN" sz="1100"/>
              <a:t> after applying loss weighting.</a:t>
            </a:r>
          </a:p>
          <a:p>
            <a:r>
              <a:rPr lang="en-US" sz="1100"/>
              <a:t>There are uneven contributions from different stress components during model training.</a:t>
            </a:r>
          </a:p>
          <a:p>
            <a:endParaRPr lang="en-US" altLang="zh-CN" sz="1100">
              <a:latin typeface="Arial"/>
              <a:ea typeface="Calibri"/>
              <a:cs typeface="Arial"/>
            </a:endParaRPr>
          </a:p>
          <a:p>
            <a:endParaRPr lang="en-US" altLang="zh-CN">
              <a:latin typeface="Arial"/>
              <a:ea typeface="Calibri"/>
              <a:cs typeface="Arial"/>
            </a:endParaRPr>
          </a:p>
          <a:p>
            <a:endParaRPr lang="en-US" altLang="zh-CN">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15</a:t>
            </a:fld>
            <a:endParaRPr lang="de-DE"/>
          </a:p>
        </p:txBody>
      </p:sp>
    </p:spTree>
    <p:extLst>
      <p:ext uri="{BB962C8B-B14F-4D97-AF65-F5344CB8AC3E}">
        <p14:creationId xmlns:p14="http://schemas.microsoft.com/office/powerpoint/2010/main" val="314566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calibration dataset, load paths exhibit </a:t>
            </a:r>
            <a:r>
              <a:rPr lang="en-US" sz="1100" b="1"/>
              <a:t>different orders of stress magnitudes</a:t>
            </a:r>
            <a:r>
              <a:rPr lang="en-US" sz="1100"/>
              <a:t>.</a:t>
            </a:r>
          </a:p>
          <a:p>
            <a:r>
              <a:rPr lang="en-US" sz="1100"/>
              <a:t>For </a:t>
            </a:r>
            <a:r>
              <a:rPr lang="en-US" sz="1100" b="1"/>
              <a:t>biaxial test loading</a:t>
            </a:r>
            <a:r>
              <a:rPr lang="en-US" sz="1100"/>
              <a:t>, the improvement is evident but less dramatic because the data is relatively simple.</a:t>
            </a:r>
          </a:p>
          <a:p>
            <a:r>
              <a:rPr lang="en-US"/>
              <a:t>For </a:t>
            </a:r>
            <a:r>
              <a:rPr lang="en-US" b="1"/>
              <a:t>mixed test loading</a:t>
            </a:r>
            <a:r>
              <a:rPr lang="en-US"/>
              <a:t>, the strategy is crucial, as it enables the model to handle complex load paths with varying stress levels.</a:t>
            </a:r>
          </a:p>
          <a:p>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16</a:t>
            </a:fld>
            <a:endParaRPr lang="de-DE"/>
          </a:p>
        </p:txBody>
      </p:sp>
    </p:spTree>
    <p:extLst>
      <p:ext uri="{BB962C8B-B14F-4D97-AF65-F5344CB8AC3E}">
        <p14:creationId xmlns:p14="http://schemas.microsoft.com/office/powerpoint/2010/main" val="339842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a:buChar char="•"/>
            </a:pPr>
            <a:r>
              <a:rPr lang="en-US" altLang="zh-CN" sz="1100" dirty="0"/>
              <a:t>In this Chapter we introduce a new model WI, we use </a:t>
            </a:r>
            <a:r>
              <a:rPr lang="en-US" sz="1100" dirty="0"/>
              <a:t>invariants I as inputs, and use W as output. From now on means we only calibrate with energy.</a:t>
            </a:r>
            <a:endParaRPr lang="en-US" altLang="zh-CN" sz="1100" dirty="0"/>
          </a:p>
          <a:p>
            <a:pPr marL="285750" indent="-285750">
              <a:buFont typeface="Arial"/>
              <a:buChar char="•"/>
            </a:pPr>
            <a:r>
              <a:rPr lang="en-US" sz="1100" dirty="0"/>
              <a:t> So after we get the model, we can give F and P to optimize it. And we keep calculating P via gradients. Then it means we calibrate with both energy and stress</a:t>
            </a:r>
            <a:endParaRPr lang="en-US" altLang="zh-CN" sz="1100" dirty="0"/>
          </a:p>
          <a:p>
            <a:pPr marL="285750" indent="-285750">
              <a:buFont typeface="Arial"/>
              <a:buChar char="•"/>
            </a:pPr>
            <a:r>
              <a:rPr lang="en-US" sz="1100" dirty="0"/>
              <a:t>And also we can directly use P as output. Which means we only calibrate with P.</a:t>
            </a:r>
          </a:p>
          <a:p>
            <a:pPr marL="285750" indent="-285750">
              <a:buFont typeface="Arial"/>
              <a:buChar char="•"/>
            </a:pPr>
            <a:r>
              <a:rPr lang="en-US" sz="1100" dirty="0"/>
              <a:t>The most difference between this model and standard ICNN model is the first layer. For the standard ICNN the first layer must directly enforce convexity.</a:t>
            </a:r>
          </a:p>
          <a:p>
            <a:pPr marL="285750" indent="-285750">
              <a:buFont typeface="Arial"/>
              <a:buChar char="•"/>
            </a:pPr>
            <a:endParaRPr lang="en-US" sz="1100" dirty="0"/>
          </a:p>
          <a:p>
            <a:r>
              <a:rPr lang="en-US" altLang="zh-CN" sz="1100" dirty="0"/>
              <a:t> </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17</a:t>
            </a:fld>
            <a:endParaRPr lang="de-DE"/>
          </a:p>
        </p:txBody>
      </p:sp>
    </p:spTree>
    <p:extLst>
      <p:ext uri="{BB962C8B-B14F-4D97-AF65-F5344CB8AC3E}">
        <p14:creationId xmlns:p14="http://schemas.microsoft.com/office/powerpoint/2010/main" val="963075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18</a:t>
            </a:fld>
            <a:endParaRPr lang="de-DE"/>
          </a:p>
        </p:txBody>
      </p:sp>
    </p:spTree>
    <p:extLst>
      <p:ext uri="{BB962C8B-B14F-4D97-AF65-F5344CB8AC3E}">
        <p14:creationId xmlns:p14="http://schemas.microsoft.com/office/powerpoint/2010/main" val="3448687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19</a:t>
            </a:fld>
            <a:endParaRPr lang="de-DE"/>
          </a:p>
        </p:txBody>
      </p:sp>
    </p:spTree>
    <p:extLst>
      <p:ext uri="{BB962C8B-B14F-4D97-AF65-F5344CB8AC3E}">
        <p14:creationId xmlns:p14="http://schemas.microsoft.com/office/powerpoint/2010/main" val="130410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20</a:t>
            </a:fld>
            <a:endParaRPr lang="de-DE"/>
          </a:p>
        </p:txBody>
      </p:sp>
    </p:spTree>
    <p:extLst>
      <p:ext uri="{BB962C8B-B14F-4D97-AF65-F5344CB8AC3E}">
        <p14:creationId xmlns:p14="http://schemas.microsoft.com/office/powerpoint/2010/main" val="120118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21</a:t>
            </a:fld>
            <a:endParaRPr lang="de-DE"/>
          </a:p>
        </p:txBody>
      </p:sp>
    </p:spTree>
    <p:extLst>
      <p:ext uri="{BB962C8B-B14F-4D97-AF65-F5344CB8AC3E}">
        <p14:creationId xmlns:p14="http://schemas.microsoft.com/office/powerpoint/2010/main" val="4338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22</a:t>
            </a:fld>
            <a:endParaRPr lang="de-DE"/>
          </a:p>
        </p:txBody>
      </p:sp>
    </p:spTree>
    <p:extLst>
      <p:ext uri="{BB962C8B-B14F-4D97-AF65-F5344CB8AC3E}">
        <p14:creationId xmlns:p14="http://schemas.microsoft.com/office/powerpoint/2010/main" val="69519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 F11, leading to corresponding increases in P11  and P22</a:t>
            </a:r>
            <a:endParaRPr lang="zh-CN" alt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4</a:t>
            </a:fld>
            <a:endParaRPr lang="de-DE"/>
          </a:p>
        </p:txBody>
      </p:sp>
    </p:spTree>
    <p:extLst>
      <p:ext uri="{BB962C8B-B14F-4D97-AF65-F5344CB8AC3E}">
        <p14:creationId xmlns:p14="http://schemas.microsoft.com/office/powerpoint/2010/main" val="1017624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23</a:t>
            </a:fld>
            <a:endParaRPr lang="de-DE"/>
          </a:p>
        </p:txBody>
      </p:sp>
    </p:spTree>
    <p:extLst>
      <p:ext uri="{BB962C8B-B14F-4D97-AF65-F5344CB8AC3E}">
        <p14:creationId xmlns:p14="http://schemas.microsoft.com/office/powerpoint/2010/main" val="841921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26</a:t>
            </a:fld>
            <a:endParaRPr lang="de-DE"/>
          </a:p>
        </p:txBody>
      </p:sp>
    </p:spTree>
    <p:extLst>
      <p:ext uri="{BB962C8B-B14F-4D97-AF65-F5344CB8AC3E}">
        <p14:creationId xmlns:p14="http://schemas.microsoft.com/office/powerpoint/2010/main" val="2713737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24</a:t>
            </a:fld>
            <a:endParaRPr lang="de-DE"/>
          </a:p>
        </p:txBody>
      </p:sp>
    </p:spTree>
    <p:extLst>
      <p:ext uri="{BB962C8B-B14F-4D97-AF65-F5344CB8AC3E}">
        <p14:creationId xmlns:p14="http://schemas.microsoft.com/office/powerpoint/2010/main" val="33153181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25</a:t>
            </a:fld>
            <a:endParaRPr lang="de-DE"/>
          </a:p>
        </p:txBody>
      </p:sp>
    </p:spTree>
    <p:extLst>
      <p:ext uri="{BB962C8B-B14F-4D97-AF65-F5344CB8AC3E}">
        <p14:creationId xmlns:p14="http://schemas.microsoft.com/office/powerpoint/2010/main" val="1487857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27</a:t>
            </a:fld>
            <a:endParaRPr lang="de-DE"/>
          </a:p>
        </p:txBody>
      </p:sp>
    </p:spTree>
    <p:extLst>
      <p:ext uri="{BB962C8B-B14F-4D97-AF65-F5344CB8AC3E}">
        <p14:creationId xmlns:p14="http://schemas.microsoft.com/office/powerpoint/2010/main" val="298064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400"/>
              </a:spcBef>
              <a:spcAft>
                <a:spcPts val="200"/>
              </a:spcAft>
            </a:pPr>
            <a:r>
              <a:rPr lang="en-US" altLang="zh-CN" sz="1100"/>
              <a:t>For Chapter 4, our task is to </a:t>
            </a:r>
            <a:r>
              <a:rPr lang="en-US" altLang="zh-CN" sz="1100" err="1"/>
              <a:t>evalutate</a:t>
            </a:r>
            <a:r>
              <a:rPr lang="en-US" altLang="zh-CN" sz="1100"/>
              <a:t> the two models.  So I choose 4 models to compare. B1 is a naïve model with 2 hidden layers and each layer contains 16 nodes. B2 is 4 hidden layers each with 64 nodes. A1 And A2 are ICNN model and only have 1 and 2 hidden layers with each 8 and 16 nodes.</a:t>
            </a:r>
          </a:p>
          <a:p>
            <a:pPr algn="just">
              <a:lnSpc>
                <a:spcPct val="150000"/>
              </a:lnSpc>
              <a:spcBef>
                <a:spcPts val="400"/>
              </a:spcBef>
              <a:spcAft>
                <a:spcPts val="200"/>
              </a:spcAft>
            </a:pPr>
            <a:endParaRPr lang="en-US" altLang="zh-CN" sz="1100"/>
          </a:p>
          <a:p>
            <a:pPr algn="just">
              <a:lnSpc>
                <a:spcPct val="150000"/>
              </a:lnSpc>
              <a:spcBef>
                <a:spcPts val="400"/>
              </a:spcBef>
              <a:spcAft>
                <a:spcPts val="200"/>
              </a:spcAft>
            </a:pPr>
            <a:r>
              <a:rPr lang="en-US" altLang="zh-CN" sz="1100"/>
              <a:t>From results we can see with the increase of data size, both model we can get a better accuracy. And the </a:t>
            </a:r>
            <a:r>
              <a:rPr lang="en-US" altLang="zh-CN" sz="1100" err="1"/>
              <a:t>icnn</a:t>
            </a:r>
            <a:r>
              <a:rPr lang="en-US" altLang="zh-CN" sz="1100"/>
              <a:t> models </a:t>
            </a:r>
            <a:r>
              <a:rPr lang="en-US" sz="1100"/>
              <a:t>demonstrate better generalization ability and efficiency, especially in cases with smaller datasets.</a:t>
            </a:r>
          </a:p>
          <a:p>
            <a:pPr algn="just">
              <a:lnSpc>
                <a:spcPct val="150000"/>
              </a:lnSpc>
              <a:spcBef>
                <a:spcPts val="400"/>
              </a:spcBef>
              <a:spcAft>
                <a:spcPts val="200"/>
              </a:spcAft>
            </a:pPr>
            <a:endParaRPr lang="en-US" sz="1100"/>
          </a:p>
          <a:p>
            <a:pPr algn="just">
              <a:lnSpc>
                <a:spcPct val="150000"/>
              </a:lnSpc>
              <a:spcBef>
                <a:spcPts val="400"/>
              </a:spcBef>
              <a:spcAft>
                <a:spcPts val="200"/>
              </a:spcAft>
            </a:pPr>
            <a:r>
              <a:rPr lang="en-US" sz="1100"/>
              <a:t>But the naive models require more data and a more complex network structure to approach the performance of the ICNN models, and it still fall short. Maybe when we have enough data, the naive model will perform better than the </a:t>
            </a:r>
            <a:r>
              <a:rPr lang="en-US" sz="1100" err="1"/>
              <a:t>icnn</a:t>
            </a:r>
            <a:r>
              <a:rPr lang="en-US" sz="1100"/>
              <a:t> model.</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27</a:t>
            </a:fld>
            <a:endParaRPr lang="de-DE"/>
          </a:p>
        </p:txBody>
      </p:sp>
    </p:spTree>
    <p:extLst>
      <p:ext uri="{BB962C8B-B14F-4D97-AF65-F5344CB8AC3E}">
        <p14:creationId xmlns:p14="http://schemas.microsoft.com/office/powerpoint/2010/main" val="1219804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For chapter 5, we change a little from model in Chapter 3. because it's cubic lattice materials, so we have to change the </a:t>
            </a:r>
            <a:r>
              <a:rPr lang="en-US" altLang="zh-CN" sz="1100" dirty="0" err="1"/>
              <a:t>defination</a:t>
            </a:r>
            <a:r>
              <a:rPr lang="en-US" altLang="zh-CN" sz="1100" dirty="0"/>
              <a:t> of invariants.</a:t>
            </a:r>
            <a:endParaRPr lang="zh-CN" altLang="zh-CN" dirty="0"/>
          </a:p>
          <a:p>
            <a:r>
              <a:rPr lang="en-US" altLang="zh-CN" sz="1100" dirty="0"/>
              <a:t>Here very important is we can scale the output both W and P. It would </a:t>
            </a:r>
            <a:r>
              <a:rPr lang="en-US" altLang="zh-CN" sz="1100" dirty="0" err="1"/>
              <a:t>imporove</a:t>
            </a:r>
            <a:r>
              <a:rPr lang="en-US" altLang="zh-CN" sz="1100" dirty="0"/>
              <a:t> numerical stability and make it a faster convergence.</a:t>
            </a:r>
          </a:p>
          <a:p>
            <a:r>
              <a:rPr lang="en-US" altLang="zh-CN" sz="1100" dirty="0"/>
              <a:t>the reason why we can't </a:t>
            </a:r>
            <a:r>
              <a:rPr lang="en-US" altLang="zh-CN" sz="1100" dirty="0">
                <a:latin typeface="Arial"/>
                <a:ea typeface="Calibri"/>
                <a:cs typeface="Arial"/>
              </a:rPr>
              <a:t>use Batch Normalization. Is that would shift the inputs and violates the </a:t>
            </a:r>
            <a:r>
              <a:rPr lang="en-US" sz="1100" b="1" dirty="0"/>
              <a:t>physical constraints</a:t>
            </a:r>
            <a:r>
              <a:rPr lang="en-US" sz="1100" dirty="0"/>
              <a:t> and mathematical structure of the model. </a:t>
            </a:r>
            <a:endParaRPr lang="en-US" altLang="zh-CN" sz="1100" dirty="0">
              <a:latin typeface="Arial"/>
              <a:ea typeface="Calibri"/>
              <a:cs typeface="Arial"/>
            </a:endParaRPr>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30</a:t>
            </a:fld>
            <a:endParaRPr lang="de-DE"/>
          </a:p>
        </p:txBody>
      </p:sp>
    </p:spTree>
    <p:extLst>
      <p:ext uri="{BB962C8B-B14F-4D97-AF65-F5344CB8AC3E}">
        <p14:creationId xmlns:p14="http://schemas.microsoft.com/office/powerpoint/2010/main" val="2351441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We can see for this model, for the test set, particularly in cases with complex loading paths (such as mixed tension-shear), the model's extrapolation capability may be limited because the invariant inputs lose some critical information about the deformation. The complex behavior of shear deformation may result in the model being unable to fully capture this scenario.</a:t>
            </a:r>
            <a:endParaRPr lang="zh-CN" alt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32</a:t>
            </a:fld>
            <a:endParaRPr lang="de-DE"/>
          </a:p>
        </p:txBody>
      </p:sp>
    </p:spTree>
    <p:extLst>
      <p:ext uri="{BB962C8B-B14F-4D97-AF65-F5344CB8AC3E}">
        <p14:creationId xmlns:p14="http://schemas.microsoft.com/office/powerpoint/2010/main" val="1409156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31</a:t>
            </a:fld>
            <a:endParaRPr lang="de-DE"/>
          </a:p>
        </p:txBody>
      </p:sp>
    </p:spTree>
    <p:extLst>
      <p:ext uri="{BB962C8B-B14F-4D97-AF65-F5344CB8AC3E}">
        <p14:creationId xmlns:p14="http://schemas.microsoft.com/office/powerpoint/2010/main" val="2303742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p>
          <a:p>
            <a:r>
              <a:rPr lang="en-US" sz="1100" dirty="0"/>
              <a:t>While this model satisfies </a:t>
            </a:r>
            <a:r>
              <a:rPr lang="en-US" sz="1100" b="1" dirty="0"/>
              <a:t>polyconvexity</a:t>
            </a:r>
            <a:r>
              <a:rPr lang="en-US" sz="1100" dirty="0"/>
              <a:t>, we want to know if it also satisfies </a:t>
            </a:r>
            <a:r>
              <a:rPr lang="en-US" sz="1100" b="1" dirty="0"/>
              <a:t>objectivity condition</a:t>
            </a:r>
            <a:r>
              <a:rPr lang="en-US" sz="1100" dirty="0"/>
              <a:t>. So we compare with the ICNN model, because </a:t>
            </a:r>
            <a:r>
              <a:rPr lang="en-US" sz="1100" dirty="0" err="1"/>
              <a:t>icnn</a:t>
            </a:r>
            <a:r>
              <a:rPr lang="en-US" sz="1100" dirty="0"/>
              <a:t> model satisfies </a:t>
            </a:r>
            <a:r>
              <a:rPr lang="en-US" sz="1100" b="1" dirty="0"/>
              <a:t>objectivity condition </a:t>
            </a:r>
            <a:r>
              <a:rPr lang="en-US" sz="1100" dirty="0"/>
              <a:t>in nature. Unfortunately from the results we can say it don't satisfy the </a:t>
            </a:r>
            <a:r>
              <a:rPr lang="en-US" sz="1100" b="1" dirty="0"/>
              <a:t>objectivity condition.</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32</a:t>
            </a:fld>
            <a:endParaRPr lang="de-DE"/>
          </a:p>
        </p:txBody>
      </p:sp>
    </p:spTree>
    <p:extLst>
      <p:ext uri="{BB962C8B-B14F-4D97-AF65-F5344CB8AC3E}">
        <p14:creationId xmlns:p14="http://schemas.microsoft.com/office/powerpoint/2010/main" val="1480180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F12 influences P12 and P21</a:t>
            </a:r>
            <a:endParaRPr lang="zh-CN"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5</a:t>
            </a:fld>
            <a:endParaRPr lang="de-DE"/>
          </a:p>
        </p:txBody>
      </p:sp>
    </p:spTree>
    <p:extLst>
      <p:ext uri="{BB962C8B-B14F-4D97-AF65-F5344CB8AC3E}">
        <p14:creationId xmlns:p14="http://schemas.microsoft.com/office/powerpoint/2010/main" val="200639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p>
          <a:p>
            <a:r>
              <a:rPr lang="en-US" sz="1100" dirty="0"/>
              <a:t>To address this issue, we introduce </a:t>
            </a:r>
            <a:r>
              <a:rPr lang="en-US" sz="1100" b="1" dirty="0"/>
              <a:t>data augmentation</a:t>
            </a:r>
            <a:r>
              <a:rPr lang="en-US" sz="1100" dirty="0"/>
              <a:t>. The key idea is to artificially </a:t>
            </a:r>
            <a:r>
              <a:rPr lang="en-US" sz="1100" b="1" dirty="0"/>
              <a:t>expand the dataset</a:t>
            </a:r>
            <a:r>
              <a:rPr lang="en-US" sz="1100" dirty="0"/>
              <a:t> by applying random rotations Q to the deformation gradient and stress tensors. Data augmentation increases data diversity and improves the model's ability to generalize under various loading and observation scenarios.</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33</a:t>
            </a:fld>
            <a:endParaRPr lang="de-DE"/>
          </a:p>
        </p:txBody>
      </p:sp>
    </p:spTree>
    <p:extLst>
      <p:ext uri="{BB962C8B-B14F-4D97-AF65-F5344CB8AC3E}">
        <p14:creationId xmlns:p14="http://schemas.microsoft.com/office/powerpoint/2010/main" val="2242209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following, the model </a:t>
            </a:r>
            <a:r>
              <a:rPr lang="en-US" sz="1100" i="1"/>
              <a:t>𝑊 </a:t>
            </a:r>
            <a:r>
              <a:rPr lang="en-US" sz="1100"/>
              <a:t>F is calibrated using 8 observers, and all evaluations for the model are carried out with 1,024 random observers</a:t>
            </a:r>
            <a:endParaRPr lang="zh-CN" altLang="en-US"/>
          </a:p>
          <a:p>
            <a:endParaRPr lang="en-US" altLang="zh-CN" sz="110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34</a:t>
            </a:fld>
            <a:endParaRPr lang="de-DE"/>
          </a:p>
        </p:txBody>
      </p:sp>
    </p:spTree>
    <p:extLst>
      <p:ext uri="{BB962C8B-B14F-4D97-AF65-F5344CB8AC3E}">
        <p14:creationId xmlns:p14="http://schemas.microsoft.com/office/powerpoint/2010/main" val="1852769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Using more observers for the data augmentation, the approximation quality of the objectivity increases.</a:t>
            </a:r>
            <a:endParaRPr lang="zh-CN" altLang="en-US" dirty="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35</a:t>
            </a:fld>
            <a:endParaRPr lang="de-DE"/>
          </a:p>
        </p:txBody>
      </p:sp>
    </p:spTree>
    <p:extLst>
      <p:ext uri="{BB962C8B-B14F-4D97-AF65-F5344CB8AC3E}">
        <p14:creationId xmlns:p14="http://schemas.microsoft.com/office/powerpoint/2010/main" val="16462508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36</a:t>
            </a:fld>
            <a:endParaRPr lang="de-DE"/>
          </a:p>
        </p:txBody>
      </p:sp>
    </p:spTree>
    <p:extLst>
      <p:ext uri="{BB962C8B-B14F-4D97-AF65-F5344CB8AC3E}">
        <p14:creationId xmlns:p14="http://schemas.microsoft.com/office/powerpoint/2010/main" val="18686406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following, the model </a:t>
            </a:r>
            <a:r>
              <a:rPr lang="en-US" sz="1100" i="1"/>
              <a:t>𝑊 </a:t>
            </a:r>
            <a:r>
              <a:rPr lang="en-US" sz="1100"/>
              <a:t>F is calibrated using 8 observers, and all evaluations for the model are carried out with 1,024 random observers</a:t>
            </a:r>
            <a:endParaRPr lang="zh-CN" altLang="en-US"/>
          </a:p>
          <a:p>
            <a:endParaRPr lang="en-US" altLang="zh-CN" sz="110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37</a:t>
            </a:fld>
            <a:endParaRPr lang="de-DE"/>
          </a:p>
        </p:txBody>
      </p:sp>
    </p:spTree>
    <p:extLst>
      <p:ext uri="{BB962C8B-B14F-4D97-AF65-F5344CB8AC3E}">
        <p14:creationId xmlns:p14="http://schemas.microsoft.com/office/powerpoint/2010/main" val="422956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The </a:t>
            </a:r>
            <a:r>
              <a:rPr lang="en-US" sz="1100" b="1"/>
              <a:t>Mixed Test Load plots</a:t>
            </a:r>
            <a:r>
              <a:rPr lang="en-US" sz="1100"/>
              <a:t> clearly show multiple stress components (P11,P12,P22,) responding simultaneously, which is a hallmark of combining</a:t>
            </a:r>
            <a:endParaRPr lang="zh-CN" alt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7</a:t>
            </a:fld>
            <a:endParaRPr lang="de-DE"/>
          </a:p>
        </p:txBody>
      </p:sp>
    </p:spTree>
    <p:extLst>
      <p:ext uri="{BB962C8B-B14F-4D97-AF65-F5344CB8AC3E}">
        <p14:creationId xmlns:p14="http://schemas.microsoft.com/office/powerpoint/2010/main" val="301698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400"/>
              </a:spcBef>
              <a:spcAft>
                <a:spcPts val="200"/>
              </a:spcAft>
            </a:pPr>
            <a:r>
              <a:rPr lang="en-US" altLang="zh-CN" sz="1100" dirty="0"/>
              <a:t>whether the test cases involve interpolation or extrapolation: </a:t>
            </a:r>
            <a:endParaRPr lang="zh-CN" sz="1100" dirty="0"/>
          </a:p>
          <a:p>
            <a:pPr marL="457200" indent="-457200" algn="just">
              <a:spcBef>
                <a:spcPts val="400"/>
              </a:spcBef>
              <a:spcAft>
                <a:spcPts val="200"/>
              </a:spcAft>
              <a:buAutoNum type="arabicPeriod"/>
            </a:pPr>
            <a:r>
              <a:rPr lang="en-US" altLang="zh-CN" sz="1100" dirty="0"/>
              <a:t>Compare the ranges in the calibration and test datasets using the output of the </a:t>
            </a:r>
            <a:r>
              <a:rPr lang="en-US" altLang="zh-CN" sz="1100" dirty="0" err="1"/>
              <a:t>compare_ranges</a:t>
            </a:r>
            <a:endParaRPr lang="en-US" altLang="zh-CN" sz="1100" dirty="0"/>
          </a:p>
          <a:p>
            <a:pPr marL="457200" indent="-457200" algn="just">
              <a:spcBef>
                <a:spcPts val="400"/>
              </a:spcBef>
              <a:spcAft>
                <a:spcPts val="200"/>
              </a:spcAft>
              <a:buAutoNum type="arabicPeriod"/>
            </a:pPr>
            <a:r>
              <a:rPr lang="en-US" altLang="zh-CN" sz="1100" dirty="0"/>
              <a:t>Interpolation occurs if the test dataset values lie within the ranges of the calibration dataset.</a:t>
            </a:r>
          </a:p>
          <a:p>
            <a:pPr marL="457200" indent="-457200" algn="just">
              <a:spcBef>
                <a:spcPts val="400"/>
              </a:spcBef>
              <a:spcAft>
                <a:spcPts val="200"/>
              </a:spcAft>
              <a:buAutoNum type="arabicPeriod"/>
            </a:pPr>
            <a:r>
              <a:rPr lang="en-US" altLang="zh-CN" sz="1100" dirty="0"/>
              <a:t>Extrapolation occurs if the test dataset values lie outside the ranges of the calibration dataset.</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8</a:t>
            </a:fld>
            <a:endParaRPr lang="de-DE"/>
          </a:p>
        </p:txBody>
      </p:sp>
    </p:spTree>
    <p:extLst>
      <p:ext uri="{BB962C8B-B14F-4D97-AF65-F5344CB8AC3E}">
        <p14:creationId xmlns:p14="http://schemas.microsoft.com/office/powerpoint/2010/main" val="225976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Next, we compare the </a:t>
            </a:r>
            <a:r>
              <a:rPr lang="en-US" sz="1100" b="1"/>
              <a:t>computed invariants</a:t>
            </a:r>
            <a:r>
              <a:rPr lang="en-US" sz="1100"/>
              <a:t> and the </a:t>
            </a:r>
            <a:r>
              <a:rPr lang="en-US" sz="1100" b="1"/>
              <a:t>actual invariants</a:t>
            </a:r>
            <a:r>
              <a:rPr lang="en-US" sz="1100"/>
              <a:t> under biaxial loading conditions to verify the accuracy of the implemented analytical </a:t>
            </a:r>
            <a:r>
              <a:rPr lang="en-US" sz="1100" err="1"/>
              <a:t>hyperelastic</a:t>
            </a:r>
            <a:r>
              <a:rPr lang="en-US" sz="1100"/>
              <a:t> potential.</a:t>
            </a:r>
          </a:p>
          <a:p>
            <a:r>
              <a:rPr lang="en-US" sz="1100"/>
              <a:t>The plots show the comparison for four invariants: I1 , J, I4 , and I5 .</a:t>
            </a:r>
          </a:p>
          <a:p>
            <a:r>
              <a:rPr lang="en-US"/>
              <a:t>For all invariants, the two curves match perfectly</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9</a:t>
            </a:fld>
            <a:endParaRPr lang="de-DE"/>
          </a:p>
        </p:txBody>
      </p:sp>
    </p:spTree>
    <p:extLst>
      <p:ext uri="{BB962C8B-B14F-4D97-AF65-F5344CB8AC3E}">
        <p14:creationId xmlns:p14="http://schemas.microsoft.com/office/powerpoint/2010/main" val="122903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we compare the </a:t>
            </a:r>
            <a:r>
              <a:rPr lang="en-US" sz="1100" b="1"/>
              <a:t>computed</a:t>
            </a:r>
            <a:r>
              <a:rPr lang="en-US" sz="1100"/>
              <a:t> and </a:t>
            </a:r>
            <a:r>
              <a:rPr lang="en-US" sz="1100" b="1"/>
              <a:t>actual stress components</a:t>
            </a:r>
            <a:r>
              <a:rPr lang="en-US" sz="1100"/>
              <a:t> </a:t>
            </a:r>
            <a:r>
              <a:rPr lang="en-US" sz="1100" err="1"/>
              <a:t>Pij</a:t>
            </a:r>
            <a:r>
              <a:rPr lang="en-US" sz="1100"/>
              <a:t>  under the biaxial loading conditions</a:t>
            </a:r>
            <a:endParaRPr lang="zh-CN" altLang="en-US" sz="1100"/>
          </a:p>
          <a:p>
            <a:r>
              <a:rPr lang="en-US" sz="1100"/>
              <a:t>Small numerical noise can be observed in P33 , but the overall results remain consistent.</a:t>
            </a:r>
          </a:p>
          <a:p>
            <a:r>
              <a:rPr lang="en-US" sz="1100"/>
              <a:t>It </a:t>
            </a:r>
            <a:r>
              <a:rPr lang="en-US" sz="1100" dirty="0"/>
              <a:t>confirms that the stress computation aligns perfectly with reference data, validating the accuracy of the implemented </a:t>
            </a:r>
            <a:r>
              <a:rPr lang="en-US" sz="1100" dirty="0" err="1"/>
              <a:t>hyperelastic</a:t>
            </a:r>
            <a:r>
              <a:rPr lang="en-US" sz="1100" dirty="0"/>
              <a:t> potential and gradient calculation.</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10</a:t>
            </a:fld>
            <a:endParaRPr lang="de-DE"/>
          </a:p>
        </p:txBody>
      </p:sp>
    </p:spTree>
    <p:extLst>
      <p:ext uri="{BB962C8B-B14F-4D97-AF65-F5344CB8AC3E}">
        <p14:creationId xmlns:p14="http://schemas.microsoft.com/office/powerpoint/2010/main" val="3004129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we introduce the </a:t>
            </a:r>
            <a:r>
              <a:rPr lang="en-US" sz="1100" b="1" dirty="0"/>
              <a:t>naïve neural network model </a:t>
            </a:r>
            <a:r>
              <a:rPr lang="en-US" sz="1100" b="1" err="1"/>
              <a:t>Ms</a:t>
            </a:r>
            <a:r>
              <a:rPr lang="en-US" sz="1100" dirty="0"/>
              <a:t> for predicting the stress P from the deformation gradient F.</a:t>
            </a:r>
            <a:endParaRPr lang="zh-CN" altLang="en-US" sz="1100" dirty="0"/>
          </a:p>
          <a:p>
            <a:r>
              <a:rPr lang="en-US" sz="1100" dirty="0"/>
              <a:t>The model satisfies two essential </a:t>
            </a:r>
            <a:r>
              <a:rPr lang="en-US" sz="1100"/>
              <a:t>conditions: Objectivity</a:t>
            </a:r>
            <a:r>
              <a:rPr lang="en-US" sz="1100" dirty="0"/>
              <a:t>, it ensures that the material response is invariant under rigid body rotations; Material symmetry, it refers to the invariance of the material response under specific symmetry transformations. </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smtClean="0"/>
              <a:t>11</a:t>
            </a:fld>
            <a:endParaRPr lang="de-DE"/>
          </a:p>
        </p:txBody>
      </p:sp>
    </p:spTree>
    <p:extLst>
      <p:ext uri="{BB962C8B-B14F-4D97-AF65-F5344CB8AC3E}">
        <p14:creationId xmlns:p14="http://schemas.microsoft.com/office/powerpoint/2010/main" val="226807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Results of calibrating the naive neural network using the </a:t>
            </a:r>
            <a:r>
              <a:rPr lang="en-US" sz="1100" b="1"/>
              <a:t>biaxial test dataset</a:t>
            </a:r>
            <a:r>
              <a:rPr lang="en-US" sz="1100"/>
              <a:t>.</a:t>
            </a:r>
            <a:endParaRPr lang="zh-CN"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12</a:t>
            </a:fld>
            <a:endParaRPr lang="de-DE"/>
          </a:p>
        </p:txBody>
      </p:sp>
    </p:spTree>
    <p:extLst>
      <p:ext uri="{BB962C8B-B14F-4D97-AF65-F5344CB8AC3E}">
        <p14:creationId xmlns:p14="http://schemas.microsoft.com/office/powerpoint/2010/main" val="296086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t>17.12.2024</a:t>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p>
        </p:txBody>
      </p:sp>
      <p:sp>
        <p:nvSpPr>
          <p:cNvPr id="277" name="Foliennummernplatzhalter 276"/>
          <p:cNvSpPr>
            <a:spLocks noGrp="1"/>
          </p:cNvSpPr>
          <p:nvPr>
            <p:ph type="sldNum" sz="quarter" idx="16"/>
          </p:nvPr>
        </p:nvSpPr>
        <p:spPr/>
        <p:txBody>
          <a:bodyPr/>
          <a:lstStyle/>
          <a:p>
            <a:fld id="{EBA7648D-BACA-4F70-BD5E-B6ADA181CB0C}" type="slidenum">
              <a:rPr lang="de-DE" smtClean="0"/>
              <a:t>‹#›</a:t>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t>17.12.2024</a:t>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t>17.12.2024</a:t>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t>17.12.2024</a:t>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t>17.12.2024</a:t>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p>
        </p:txBody>
      </p:sp>
      <p:sp>
        <p:nvSpPr>
          <p:cNvPr id="20" name="Foliennummernplatzhalter 1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t>17.12.2024</a:t>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p>
        </p:txBody>
      </p:sp>
      <p:sp>
        <p:nvSpPr>
          <p:cNvPr id="7" name="Foliennummernplatzhalter 6"/>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4"/>
          </p:nvPr>
        </p:nvSpPr>
        <p:spPr/>
        <p:txBody>
          <a:bodyPr/>
          <a:lstStyle/>
          <a:p>
            <a:fld id="{BEEFA5DD-D42A-497A-8434-E9A6671F6E5E}" type="datetime1">
              <a:rPr lang="de-DE" altLang="zh-CN" smtClean="0"/>
              <a:t>17.12.2024</a:t>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p>
        </p:txBody>
      </p:sp>
      <p:sp>
        <p:nvSpPr>
          <p:cNvPr id="8" name="Foliennummernplatzhalter 7"/>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9"/>
          <p:cNvSpPr>
            <a:spLocks noGrp="1"/>
          </p:cNvSpPr>
          <p:nvPr>
            <p:ph type="dt" sz="half" idx="10"/>
          </p:nvPr>
        </p:nvSpPr>
        <p:spPr/>
        <p:txBody>
          <a:bodyPr/>
          <a:lstStyle/>
          <a:p>
            <a:fld id="{A747E632-7FC6-4AA3-9B04-ACA89B64792A}" type="datetime1">
              <a:rPr lang="de-DE" altLang="zh-CN" smtClean="0"/>
              <a:t>17.12.2024</a:t>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p>
        </p:txBody>
      </p:sp>
      <p:sp>
        <p:nvSpPr>
          <p:cNvPr id="12" name="Foliennummernplatzhalter 11"/>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p>
        </p:txBody>
      </p:sp>
      <p:sp>
        <p:nvSpPr>
          <p:cNvPr id="6" name="Datumsplatzhalter 5"/>
          <p:cNvSpPr>
            <a:spLocks noGrp="1"/>
          </p:cNvSpPr>
          <p:nvPr>
            <p:ph type="dt" sz="half" idx="15"/>
          </p:nvPr>
        </p:nvSpPr>
        <p:spPr/>
        <p:txBody>
          <a:bodyPr/>
          <a:lstStyle/>
          <a:p>
            <a:fld id="{810B88D3-BE8D-4917-890A-8C4CE9AD119D}" type="datetime1">
              <a:rPr lang="de-DE" altLang="zh-CN" smtClean="0"/>
              <a:t>17.12.2024</a:t>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p>
        </p:txBody>
      </p:sp>
      <p:sp>
        <p:nvSpPr>
          <p:cNvPr id="10" name="Foliennummernplatzhalter 9"/>
          <p:cNvSpPr>
            <a:spLocks noGrp="1"/>
          </p:cNvSpPr>
          <p:nvPr>
            <p:ph type="sldNum" sz="quarter" idx="17"/>
          </p:nvPr>
        </p:nvSpPr>
        <p:spPr/>
        <p:txBody>
          <a:bodyPr/>
          <a:lstStyle/>
          <a:p>
            <a:fld id="{EBA7648D-BACA-4F70-BD5E-B6ADA181CB0C}" type="slidenum">
              <a:rPr lang="de-DE" smtClean="0"/>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8724F32C-20AB-4CD8-A852-2FD890190663}" type="datetime1">
              <a:rPr lang="de-DE" altLang="zh-CN" smtClean="0"/>
              <a:t>17.12.2024</a:t>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p>
        </p:txBody>
      </p:sp>
      <p:sp>
        <p:nvSpPr>
          <p:cNvPr id="5" name="Foliennummernplatzhalter 4"/>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t>17.12.2024</a:t>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p>
        </p:txBody>
      </p:sp>
      <p:sp>
        <p:nvSpPr>
          <p:cNvPr id="4" name="Foliennummernplatzhalter 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t>17.12.2024</a:t>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t>17.12.2024</a:t>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p>
        </p:txBody>
      </p:sp>
      <p:sp>
        <p:nvSpPr>
          <p:cNvPr id="12" name="Foliennummernplatzhalter 11"/>
          <p:cNvSpPr>
            <a:spLocks noGrp="1"/>
          </p:cNvSpPr>
          <p:nvPr>
            <p:ph type="sldNum" sz="quarter" idx="16"/>
          </p:nvPr>
        </p:nvSpPr>
        <p:spPr/>
        <p:txBody>
          <a:bodyPr/>
          <a:lstStyle/>
          <a:p>
            <a:fld id="{EBA7648D-BACA-4F70-BD5E-B6ADA181CB0C}" type="slidenum">
              <a:rPr lang="de-DE" smtClean="0"/>
              <a:t>‹#›</a:t>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Datumsplatzhalter 3"/>
          <p:cNvSpPr>
            <a:spLocks noGrp="1"/>
          </p:cNvSpPr>
          <p:nvPr>
            <p:ph type="dt" sz="half" idx="10"/>
          </p:nvPr>
        </p:nvSpPr>
        <p:spPr/>
        <p:txBody>
          <a:bodyPr/>
          <a:lstStyle/>
          <a:p>
            <a:fld id="{7F6B87FC-2FF8-4186-A51F-64A1377CC652}" type="datetime1">
              <a:rPr lang="de-DE" altLang="zh-CN" smtClean="0"/>
              <a:t>17.12.2024</a:t>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p>
        </p:txBody>
      </p:sp>
      <p:sp>
        <p:nvSpPr>
          <p:cNvPr id="9" name="Foliennummernplatzhalter 8"/>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6488202F-C008-436B-8726-B868BCE26655}" type="datetime1">
              <a:rPr lang="de-DE" altLang="zh-CN" smtClean="0"/>
              <a:t>17.12.2024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59D66B32-6FD0-4EB7-8406-59F337EE0309}" type="datetime1">
              <a:rPr lang="de-DE" altLang="zh-CN" smtClean="0"/>
              <a:t>17.12.2024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p>
        </p:txBody>
      </p:sp>
      <p:sp>
        <p:nvSpPr>
          <p:cNvPr id="3" name="Datumsplatzhalter 2"/>
          <p:cNvSpPr>
            <a:spLocks noGrp="1"/>
          </p:cNvSpPr>
          <p:nvPr>
            <p:ph type="dt" sz="half" idx="14"/>
          </p:nvPr>
        </p:nvSpPr>
        <p:spPr/>
        <p:txBody>
          <a:bodyPr/>
          <a:lstStyle/>
          <a:p>
            <a:fld id="{B141C504-67C6-4D65-B16C-8247D7146C3E}" type="datetime1">
              <a:rPr lang="de-DE" altLang="zh-CN" smtClean="0"/>
              <a:t>17.12.2024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5486E39-6040-4425-A6AB-4F97507A1DE1}" type="datetime1">
              <a:rPr lang="de-DE" altLang="zh-CN" smtClean="0"/>
              <a:t>17.12.2024</a:t>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p>
        </p:txBody>
      </p:sp>
      <p:sp>
        <p:nvSpPr>
          <p:cNvPr id="6" name="Foliennummernplatzhalter 5"/>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t>‹#›</a:t>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p>
        </p:txBody>
      </p:sp>
      <p:sp>
        <p:nvSpPr>
          <p:cNvPr id="42" name="Datumsplatzhalter 41"/>
          <p:cNvSpPr>
            <a:spLocks noGrp="1"/>
          </p:cNvSpPr>
          <p:nvPr>
            <p:ph type="dt" sz="half" idx="10"/>
          </p:nvPr>
        </p:nvSpPr>
        <p:spPr/>
        <p:txBody>
          <a:bodyPr/>
          <a:lstStyle/>
          <a:p>
            <a:fld id="{A4FBD5C4-1FCB-498B-AFD0-BB4350643901}" type="datetime1">
              <a:rPr lang="de-DE" altLang="zh-CN" smtClean="0"/>
              <a:t>17.12.2024</a:t>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p>
        </p:txBody>
      </p:sp>
      <p:sp>
        <p:nvSpPr>
          <p:cNvPr id="44" name="Foliennummernplatzhalter 4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96CC8D-0302-4CA4-9F44-13076C1DEA61}"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4D511E4-C885-40CF-A86C-E1BEA4F569C7}"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DCD78B-D524-465A-BEC2-52753D39E3CA}"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t>17.12.2024</a:t>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D598312-F25C-46F1-87B2-AB437004B404}"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01BDCC5-9881-4225-A287-F636E803EF1A}" type="datetime1">
              <a:rPr lang="de-DE" altLang="zh-CN" smtClean="0"/>
              <a:t>17.12.2024</a:t>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B505EB-B2CD-478B-89E9-2F657AA5380D}" type="datetime1">
              <a:rPr lang="de-DE" altLang="zh-CN" smtClean="0"/>
              <a:t>17.12.2024</a:t>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t>17.12.2024</a:t>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DCDD1A8-9F6E-4514-91CA-9C90700CE242}"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358C4-6786-489B-B77A-AF1DFBD740C8}"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BE1987E-B951-456D-B8FD-F989D641DB45}"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11D1302-71A2-4A9F-8266-24FF24F26810}"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t>17.12.2024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t>17.12.2024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t>17.12.2024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t>17.12.2024</a:t>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p>
        </p:txBody>
      </p:sp>
      <p:sp>
        <p:nvSpPr>
          <p:cNvPr id="7" name="Foliennummernplatzhalter 6"/>
          <p:cNvSpPr>
            <a:spLocks noGrp="1"/>
          </p:cNvSpPr>
          <p:nvPr>
            <p:ph type="sldNum" sz="quarter" idx="20"/>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t>17.12.2024</a:t>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p>
          <a:p>
            <a:pPr algn="ctr"/>
            <a:r>
              <a:rPr lang="de-DE" sz="1100">
                <a:solidFill>
                  <a:srgbClr val="4D4943"/>
                </a:solidFill>
              </a:rPr>
              <a:t>255_224_92</a:t>
            </a: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p>
          <a:p>
            <a:pPr algn="ctr"/>
            <a:r>
              <a:rPr lang="de-DE" sz="1100">
                <a:solidFill>
                  <a:schemeClr val="bg1"/>
                </a:solidFill>
              </a:rPr>
              <a:t>233_80_62</a:t>
            </a: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p>
          <a:p>
            <a:pPr algn="ctr"/>
            <a:r>
              <a:rPr lang="de-DE" sz="1100">
                <a:solidFill>
                  <a:schemeClr val="tx1"/>
                </a:solidFill>
              </a:rPr>
              <a:t>253_ 202_0</a:t>
            </a: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p>
          <a:p>
            <a:pPr algn="ctr"/>
            <a:r>
              <a:rPr lang="de-DE" sz="1100">
                <a:solidFill>
                  <a:schemeClr val="bg1"/>
                </a:solidFill>
              </a:rPr>
              <a:t>238_122_52</a:t>
            </a: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p>
          <a:p>
            <a:pPr algn="ctr"/>
            <a:r>
              <a:rPr lang="de-DE" sz="1100">
                <a:solidFill>
                  <a:schemeClr val="bg1"/>
                </a:solidFill>
              </a:rPr>
              <a:t>80_182_149</a:t>
            </a: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p>
          <a:p>
            <a:pPr algn="ctr"/>
            <a:r>
              <a:rPr lang="de-DE" sz="1100">
                <a:solidFill>
                  <a:schemeClr val="tx1"/>
                </a:solidFill>
              </a:rPr>
              <a:t>221_223_72</a:t>
            </a: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p>
          <a:p>
            <a:pPr algn="ctr"/>
            <a:r>
              <a:rPr lang="de-DE" sz="1100">
                <a:solidFill>
                  <a:schemeClr val="bg1"/>
                </a:solidFill>
              </a:rPr>
              <a:t>175_204_80</a:t>
            </a: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p>
          <a:p>
            <a:pPr algn="ctr"/>
            <a:r>
              <a:rPr lang="de-DE" sz="1100">
                <a:solidFill>
                  <a:schemeClr val="bg1"/>
                </a:solidFill>
              </a:rPr>
              <a:t>128_128_128</a:t>
            </a: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p>
          <a:p>
            <a:pPr algn="ctr"/>
            <a:r>
              <a:rPr lang="de-DE" sz="1100">
                <a:solidFill>
                  <a:schemeClr val="bg1"/>
                </a:solidFill>
              </a:rPr>
              <a:t>77_73_67</a:t>
            </a: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t>17.12.2024</a:t>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a:t>Huasen Luo</a:t>
            </a:r>
          </a:p>
          <a:p>
            <a:endParaRPr lang="de-DE" altLang="zh-CN"/>
          </a:p>
          <a:p>
            <a:r>
              <a:rPr lang="en-US" altLang="zh-CN"/>
              <a:t>Dec</a:t>
            </a:r>
            <a:r>
              <a:rPr lang="en-US" altLang="de-DE"/>
              <a:t>ember 17</a:t>
            </a:r>
            <a:r>
              <a:rPr lang="de-DE"/>
              <a:t>, 2024</a:t>
            </a:r>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2: </a:t>
            </a:r>
            <a:r>
              <a:rPr lang="en-US" sz="2800" err="1">
                <a:solidFill>
                  <a:srgbClr val="FFC800"/>
                </a:solidFill>
              </a:rPr>
              <a:t>Hyperelasticity</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F7C36-6893-5F4F-C659-7C7C40839C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1DB1F47-A920-FFDA-58C9-C18F94D56860}"/>
              </a:ext>
            </a:extLst>
          </p:cNvPr>
          <p:cNvSpPr>
            <a:spLocks noGrp="1"/>
          </p:cNvSpPr>
          <p:nvPr>
            <p:ph type="title"/>
          </p:nvPr>
        </p:nvSpPr>
        <p:spPr>
          <a:xfrm>
            <a:off x="561417" y="432087"/>
            <a:ext cx="8733158" cy="936000"/>
          </a:xfrm>
        </p:spPr>
        <p:txBody>
          <a:bodyPr/>
          <a:lstStyle/>
          <a:p>
            <a:r>
              <a:rPr lang="en-US" altLang="de-DE"/>
              <a:t>1</a:t>
            </a:r>
            <a:r>
              <a:rPr lang="de-DE"/>
              <a:t>.2 </a:t>
            </a:r>
            <a:r>
              <a:rPr lang="en-US">
                <a:sym typeface="+mn-ea"/>
              </a:rPr>
              <a:t>Analytical potential</a:t>
            </a:r>
            <a:endParaRPr lang="de-DE"/>
          </a:p>
        </p:txBody>
      </p:sp>
      <p:sp>
        <p:nvSpPr>
          <p:cNvPr id="3" name="Datumsplatzhalter 2">
            <a:extLst>
              <a:ext uri="{FF2B5EF4-FFF2-40B4-BE49-F238E27FC236}">
                <a16:creationId xmlns:a16="http://schemas.microsoft.com/office/drawing/2014/main" id="{4257809F-CCCF-1E73-52C9-337C32788907}"/>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72648AB5-BDD1-951C-0D77-6A578897AA4F}"/>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70A47B04-029D-CE0F-8D86-B5F8913673B1}"/>
              </a:ext>
            </a:extLst>
          </p:cNvPr>
          <p:cNvSpPr>
            <a:spLocks noGrp="1"/>
          </p:cNvSpPr>
          <p:nvPr>
            <p:ph type="sldNum" sz="quarter" idx="4"/>
          </p:nvPr>
        </p:nvSpPr>
        <p:spPr/>
        <p:txBody>
          <a:bodyPr/>
          <a:lstStyle/>
          <a:p>
            <a:fld id="{EBA7648D-BACA-4F70-BD5E-B6ADA181CB0C}" type="slidenum">
              <a:rPr lang="de-DE" smtClean="0"/>
              <a:t>10</a:t>
            </a:fld>
            <a:endParaRPr lang="de-DE"/>
          </a:p>
        </p:txBody>
      </p:sp>
      <p:sp>
        <p:nvSpPr>
          <p:cNvPr id="16" name="文本框 15">
            <a:extLst>
              <a:ext uri="{FF2B5EF4-FFF2-40B4-BE49-F238E27FC236}">
                <a16:creationId xmlns:a16="http://schemas.microsoft.com/office/drawing/2014/main" id="{5F92C87A-BD53-0A6E-EDBC-67B603D02E60}"/>
              </a:ext>
            </a:extLst>
          </p:cNvPr>
          <p:cNvSpPr txBox="1"/>
          <p:nvPr/>
        </p:nvSpPr>
        <p:spPr>
          <a:xfrm>
            <a:off x="957491" y="1053987"/>
            <a:ext cx="285913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Comparison of Computed and actual P (Biaxial)</a:t>
            </a:r>
            <a:r>
              <a:rPr lang="zh-CN" altLang="en-US" sz="1800"/>
              <a:t>:</a:t>
            </a:r>
          </a:p>
        </p:txBody>
      </p:sp>
      <p:pic>
        <p:nvPicPr>
          <p:cNvPr id="5" name="图片 4">
            <a:extLst>
              <a:ext uri="{FF2B5EF4-FFF2-40B4-BE49-F238E27FC236}">
                <a16:creationId xmlns:a16="http://schemas.microsoft.com/office/drawing/2014/main" id="{A299E510-AAA5-A8D0-64AC-943D446AA85E}"/>
              </a:ext>
            </a:extLst>
          </p:cNvPr>
          <p:cNvPicPr>
            <a:picLocks noChangeAspect="1"/>
          </p:cNvPicPr>
          <p:nvPr/>
        </p:nvPicPr>
        <p:blipFill>
          <a:blip r:embed="rId3" cstate="print">
            <a:extLst>
              <a:ext uri="{28A0092B-C50C-407E-A947-70E740481C1C}">
                <a14:useLocalDpi xmlns:a14="http://schemas.microsoft.com/office/drawing/2010/main" val="0"/>
              </a:ext>
            </a:extLst>
          </a:blip>
          <a:srcRect t="6668"/>
          <a:stretch/>
        </p:blipFill>
        <p:spPr>
          <a:xfrm>
            <a:off x="5003118" y="-2553"/>
            <a:ext cx="6424770" cy="5760161"/>
          </a:xfrm>
          <a:prstGeom prst="rect">
            <a:avLst/>
          </a:prstGeom>
        </p:spPr>
      </p:pic>
      <p:sp>
        <p:nvSpPr>
          <p:cNvPr id="12" name="文本框 7">
            <a:extLst>
              <a:ext uri="{FF2B5EF4-FFF2-40B4-BE49-F238E27FC236}">
                <a16:creationId xmlns:a16="http://schemas.microsoft.com/office/drawing/2014/main" id="{669C4850-D24C-643D-5003-3C320241D1EE}"/>
              </a:ext>
            </a:extLst>
          </p:cNvPr>
          <p:cNvSpPr txBox="1"/>
          <p:nvPr/>
        </p:nvSpPr>
        <p:spPr>
          <a:xfrm>
            <a:off x="1142551" y="2071802"/>
            <a:ext cx="1811703"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a:t>It's the same.</a:t>
            </a:r>
            <a:endParaRPr lang="zh-CN" altLang="en-US"/>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Tree>
    <p:extLst>
      <p:ext uri="{BB962C8B-B14F-4D97-AF65-F5344CB8AC3E}">
        <p14:creationId xmlns:p14="http://schemas.microsoft.com/office/powerpoint/2010/main" val="259387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5E420-E90F-BE08-0930-BB6508955C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0FD3EA4-3B3F-988E-B0FD-C31CE5A24FE1}"/>
              </a:ext>
            </a:extLst>
          </p:cNvPr>
          <p:cNvSpPr>
            <a:spLocks noGrp="1"/>
          </p:cNvSpPr>
          <p:nvPr>
            <p:ph type="title"/>
          </p:nvPr>
        </p:nvSpPr>
        <p:spPr>
          <a:xfrm>
            <a:off x="561417" y="432087"/>
            <a:ext cx="8733158" cy="936000"/>
          </a:xfrm>
        </p:spPr>
        <p:txBody>
          <a:bodyPr/>
          <a:lstStyle/>
          <a:p>
            <a:r>
              <a:rPr lang="en-US" altLang="de-DE"/>
              <a:t>2.1 Model implementation</a:t>
            </a:r>
            <a:endParaRPr lang="de-DE"/>
          </a:p>
        </p:txBody>
      </p:sp>
      <p:sp>
        <p:nvSpPr>
          <p:cNvPr id="3" name="Datumsplatzhalter 2">
            <a:extLst>
              <a:ext uri="{FF2B5EF4-FFF2-40B4-BE49-F238E27FC236}">
                <a16:creationId xmlns:a16="http://schemas.microsoft.com/office/drawing/2014/main" id="{D686A241-07FF-AC07-5BED-43FC05FFB4D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F36C715-E363-0ADE-A496-C452D1F14C58}"/>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48BCFFA5-0316-701D-97C1-064B4937CAE6}"/>
              </a:ext>
            </a:extLst>
          </p:cNvPr>
          <p:cNvSpPr>
            <a:spLocks noGrp="1"/>
          </p:cNvSpPr>
          <p:nvPr>
            <p:ph type="sldNum" sz="quarter" idx="4"/>
          </p:nvPr>
        </p:nvSpPr>
        <p:spPr/>
        <p:txBody>
          <a:bodyPr/>
          <a:lstStyle/>
          <a:p>
            <a:fld id="{EBA7648D-BACA-4F70-BD5E-B6ADA181CB0C}" type="slidenum">
              <a:rPr lang="de-DE" smtClean="0"/>
              <a:t>11</a:t>
            </a:fld>
            <a:endParaRPr lang="de-DE"/>
          </a:p>
        </p:txBody>
      </p:sp>
      <p:sp>
        <p:nvSpPr>
          <p:cNvPr id="10" name="箭头: 右 9">
            <a:extLst>
              <a:ext uri="{FF2B5EF4-FFF2-40B4-BE49-F238E27FC236}">
                <a16:creationId xmlns:a16="http://schemas.microsoft.com/office/drawing/2014/main" id="{9719ACF8-4B08-BC54-217D-A46FA73AE0E9}"/>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648F9DAB-7B46-E7DD-FACC-93A78997E5F7}"/>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8" name="图片 17">
            <a:extLst>
              <a:ext uri="{FF2B5EF4-FFF2-40B4-BE49-F238E27FC236}">
                <a16:creationId xmlns:a16="http://schemas.microsoft.com/office/drawing/2014/main" id="{F049758A-89BE-998E-5DAA-19AC816D185C}"/>
              </a:ext>
            </a:extLst>
          </p:cNvPr>
          <p:cNvPicPr>
            <a:picLocks noChangeAspect="1"/>
          </p:cNvPicPr>
          <p:nvPr/>
        </p:nvPicPr>
        <p:blipFill>
          <a:blip r:embed="rId3"/>
          <a:stretch>
            <a:fillRect/>
          </a:stretch>
        </p:blipFill>
        <p:spPr>
          <a:xfrm>
            <a:off x="991019" y="3078309"/>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descr="图片包含 文本&#10;&#10;已自动生成说明">
            <a:extLst>
              <a:ext uri="{FF2B5EF4-FFF2-40B4-BE49-F238E27FC236}">
                <a16:creationId xmlns:a16="http://schemas.microsoft.com/office/drawing/2014/main" id="{2871FAF4-3627-E5D4-2132-6CA44572CA2F}"/>
              </a:ext>
            </a:extLst>
          </p:cNvPr>
          <p:cNvPicPr>
            <a:picLocks noChangeAspect="1"/>
          </p:cNvPicPr>
          <p:nvPr/>
        </p:nvPicPr>
        <p:blipFill>
          <a:blip r:embed="rId4"/>
          <a:stretch>
            <a:fillRect/>
          </a:stretch>
        </p:blipFill>
        <p:spPr>
          <a:xfrm>
            <a:off x="6959328" y="1720377"/>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F94962E-83A3-EFCD-7E02-3951A48221E4}"/>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
        <p:nvSpPr>
          <p:cNvPr id="27" name="文本框 26">
            <a:extLst>
              <a:ext uri="{FF2B5EF4-FFF2-40B4-BE49-F238E27FC236}">
                <a16:creationId xmlns:a16="http://schemas.microsoft.com/office/drawing/2014/main" id="{A5259376-1F53-2569-ED3E-6A31C7059AB9}"/>
              </a:ext>
            </a:extLst>
          </p:cNvPr>
          <p:cNvSpPr txBox="1"/>
          <p:nvPr/>
        </p:nvSpPr>
        <p:spPr>
          <a:xfrm>
            <a:off x="1225150" y="3971731"/>
            <a:ext cx="8847267" cy="6001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a:t>Correspondence Between Physical/Mathematical Conditions and Model Structure</a:t>
            </a:r>
            <a:r>
              <a:rPr lang="zh-CN" altLang="en-US"/>
              <a:t>：</a:t>
            </a:r>
            <a:r>
              <a:rPr lang="en-US" altLang="zh-CN"/>
              <a:t>​</a:t>
            </a:r>
            <a:endParaRPr lang="zh-CN" altLang="en-US"/>
          </a:p>
          <a:p>
            <a:pPr marL="717550" lvl="1" indent="-285750">
              <a:spcBef>
                <a:spcPts val="400"/>
              </a:spcBef>
              <a:spcAft>
                <a:spcPts val="200"/>
              </a:spcAft>
              <a:buClr>
                <a:schemeClr val="accent1"/>
              </a:buClr>
              <a:buFont typeface="Courier New,monospace"/>
              <a:buChar char="o"/>
            </a:pPr>
            <a:r>
              <a:rPr lang="en-US" altLang="zh-CN"/>
              <a:t>S</a:t>
            </a:r>
            <a:r>
              <a:rPr lang="zh-CN"/>
              <a:t>atisfy the </a:t>
            </a:r>
            <a:r>
              <a:rPr lang="zh-CN" b="1"/>
              <a:t>objectivity</a:t>
            </a:r>
            <a:r>
              <a:rPr lang="zh-CN"/>
              <a:t> and </a:t>
            </a:r>
            <a:r>
              <a:rPr lang="zh-CN" b="1"/>
              <a:t>material symmetry</a:t>
            </a:r>
            <a:r>
              <a:rPr lang="zh-CN"/>
              <a:t> conditions.</a:t>
            </a:r>
            <a:r>
              <a:rPr lang="en-US" altLang="zh-CN"/>
              <a:t>​</a:t>
            </a:r>
          </a:p>
        </p:txBody>
      </p:sp>
      <p:pic>
        <p:nvPicPr>
          <p:cNvPr id="29" name="图片 28">
            <a:extLst>
              <a:ext uri="{FF2B5EF4-FFF2-40B4-BE49-F238E27FC236}">
                <a16:creationId xmlns:a16="http://schemas.microsoft.com/office/drawing/2014/main" id="{0DD5093A-877D-614C-AF9B-46A7841F0182}"/>
              </a:ext>
            </a:extLst>
          </p:cNvPr>
          <p:cNvPicPr>
            <a:picLocks noChangeAspect="1"/>
          </p:cNvPicPr>
          <p:nvPr/>
        </p:nvPicPr>
        <p:blipFill>
          <a:blip r:embed="rId5"/>
          <a:stretch>
            <a:fillRect/>
          </a:stretch>
        </p:blipFill>
        <p:spPr>
          <a:xfrm>
            <a:off x="558379" y="1735212"/>
            <a:ext cx="2924485" cy="295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a:extLst>
              <a:ext uri="{FF2B5EF4-FFF2-40B4-BE49-F238E27FC236}">
                <a16:creationId xmlns:a16="http://schemas.microsoft.com/office/drawing/2014/main" id="{BBBAF200-582A-95B3-CD05-4563F7E61425}"/>
              </a:ext>
            </a:extLst>
          </p:cNvPr>
          <p:cNvPicPr>
            <a:picLocks noChangeAspect="1"/>
          </p:cNvPicPr>
          <p:nvPr/>
        </p:nvPicPr>
        <p:blipFill>
          <a:blip r:embed="rId6"/>
          <a:stretch>
            <a:fillRect/>
          </a:stretch>
        </p:blipFill>
        <p:spPr>
          <a:xfrm>
            <a:off x="4827140" y="1662528"/>
            <a:ext cx="544469" cy="497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箭头: 上 31">
            <a:extLst>
              <a:ext uri="{FF2B5EF4-FFF2-40B4-BE49-F238E27FC236}">
                <a16:creationId xmlns:a16="http://schemas.microsoft.com/office/drawing/2014/main" id="{B7B3591F-C859-9859-8E4B-C740DAA3B2B5}"/>
              </a:ext>
            </a:extLst>
          </p:cNvPr>
          <p:cNvSpPr/>
          <p:nvPr/>
        </p:nvSpPr>
        <p:spPr>
          <a:xfrm>
            <a:off x="1817736" y="2139040"/>
            <a:ext cx="484632" cy="84654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Tree>
    <p:extLst>
      <p:ext uri="{BB962C8B-B14F-4D97-AF65-F5344CB8AC3E}">
        <p14:creationId xmlns:p14="http://schemas.microsoft.com/office/powerpoint/2010/main" val="3769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2.2 Model calibration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12</a:t>
            </a:fld>
            <a:endParaRPr lang="de-DE"/>
          </a:p>
        </p:txBody>
      </p:sp>
      <p:sp>
        <p:nvSpPr>
          <p:cNvPr id="13" name="文本框 12">
            <a:extLst>
              <a:ext uri="{FF2B5EF4-FFF2-40B4-BE49-F238E27FC236}">
                <a16:creationId xmlns:a16="http://schemas.microsoft.com/office/drawing/2014/main" id="{1D350424-DF11-403F-D129-00A633896CD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(Biaxial Test Loading):</a:t>
            </a:r>
            <a:endParaRPr lang="zh-CN" altLang="en-US" sz="1800"/>
          </a:p>
        </p:txBody>
      </p:sp>
      <p:pic>
        <p:nvPicPr>
          <p:cNvPr id="5" name="图片 4">
            <a:extLst>
              <a:ext uri="{FF2B5EF4-FFF2-40B4-BE49-F238E27FC236}">
                <a16:creationId xmlns:a16="http://schemas.microsoft.com/office/drawing/2014/main" id="{680148C4-3425-54A2-CED2-B0DE4DB53F05}"/>
              </a:ext>
            </a:extLst>
          </p:cNvPr>
          <p:cNvPicPr>
            <a:picLocks noChangeAspect="1"/>
          </p:cNvPicPr>
          <p:nvPr/>
        </p:nvPicPr>
        <p:blipFill>
          <a:blip r:embed="rId3" cstate="print">
            <a:extLst>
              <a:ext uri="{28A0092B-C50C-407E-A947-70E740481C1C}">
                <a14:useLocalDpi xmlns:a14="http://schemas.microsoft.com/office/drawing/2010/main" val="0"/>
              </a:ext>
            </a:extLst>
          </a:blip>
          <a:srcRect t="1617"/>
          <a:stretch/>
        </p:blipFill>
        <p:spPr>
          <a:xfrm>
            <a:off x="5362547" y="99986"/>
            <a:ext cx="5906429" cy="5749739"/>
          </a:xfrm>
          <a:prstGeom prst="rect">
            <a:avLst/>
          </a:prstGeom>
        </p:spPr>
      </p:pic>
    </p:spTree>
    <p:extLst>
      <p:ext uri="{BB962C8B-B14F-4D97-AF65-F5344CB8AC3E}">
        <p14:creationId xmlns:p14="http://schemas.microsoft.com/office/powerpoint/2010/main" val="178949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C4964-E6F7-EA6F-5606-F490D4DC32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0F5FF0-E003-4A41-8C84-CA01F93CAEE2}"/>
              </a:ext>
            </a:extLst>
          </p:cNvPr>
          <p:cNvSpPr>
            <a:spLocks noGrp="1"/>
          </p:cNvSpPr>
          <p:nvPr>
            <p:ph type="title"/>
          </p:nvPr>
        </p:nvSpPr>
        <p:spPr>
          <a:xfrm>
            <a:off x="561417" y="432087"/>
            <a:ext cx="8733158" cy="936000"/>
          </a:xfrm>
        </p:spPr>
        <p:txBody>
          <a:bodyPr/>
          <a:lstStyle/>
          <a:p>
            <a:r>
              <a:rPr lang="en-US" altLang="de-DE"/>
              <a:t>2.2 Model calibration</a:t>
            </a:r>
            <a:endParaRPr lang="de-DE"/>
          </a:p>
        </p:txBody>
      </p:sp>
      <p:sp>
        <p:nvSpPr>
          <p:cNvPr id="3" name="Datumsplatzhalter 2">
            <a:extLst>
              <a:ext uri="{FF2B5EF4-FFF2-40B4-BE49-F238E27FC236}">
                <a16:creationId xmlns:a16="http://schemas.microsoft.com/office/drawing/2014/main" id="{52FDD012-18B2-6B2F-6741-8A826891292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6CA322F-C4A6-5430-8C9D-C07A618454F4}"/>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A8F2E45A-49B1-E97C-F42C-A802602ECE13}"/>
              </a:ext>
            </a:extLst>
          </p:cNvPr>
          <p:cNvSpPr>
            <a:spLocks noGrp="1"/>
          </p:cNvSpPr>
          <p:nvPr>
            <p:ph type="sldNum" sz="quarter" idx="4"/>
          </p:nvPr>
        </p:nvSpPr>
        <p:spPr/>
        <p:txBody>
          <a:bodyPr/>
          <a:lstStyle/>
          <a:p>
            <a:fld id="{EBA7648D-BACA-4F70-BD5E-B6ADA181CB0C}" type="slidenum">
              <a:rPr lang="de-DE" smtClean="0"/>
              <a:t>13</a:t>
            </a:fld>
            <a:endParaRPr lang="de-DE"/>
          </a:p>
        </p:txBody>
      </p:sp>
      <p:sp>
        <p:nvSpPr>
          <p:cNvPr id="13" name="文本框 12">
            <a:extLst>
              <a:ext uri="{FF2B5EF4-FFF2-40B4-BE49-F238E27FC236}">
                <a16:creationId xmlns:a16="http://schemas.microsoft.com/office/drawing/2014/main" id="{7FA535FF-2A8B-BF9E-8448-E74A3AD8B52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(Mixed Test Loading):</a:t>
            </a:r>
            <a:endParaRPr lang="zh-CN" altLang="en-US" sz="1800"/>
          </a:p>
        </p:txBody>
      </p:sp>
      <p:pic>
        <p:nvPicPr>
          <p:cNvPr id="8" name="图片 7">
            <a:extLst>
              <a:ext uri="{FF2B5EF4-FFF2-40B4-BE49-F238E27FC236}">
                <a16:creationId xmlns:a16="http://schemas.microsoft.com/office/drawing/2014/main" id="{FA20FE5A-1B2A-C78F-C980-FCB36EEF7315}"/>
              </a:ext>
            </a:extLst>
          </p:cNvPr>
          <p:cNvPicPr>
            <a:picLocks noChangeAspect="1"/>
          </p:cNvPicPr>
          <p:nvPr/>
        </p:nvPicPr>
        <p:blipFill>
          <a:blip r:embed="rId3" cstate="print">
            <a:extLst>
              <a:ext uri="{28A0092B-C50C-407E-A947-70E740481C1C}">
                <a14:useLocalDpi xmlns:a14="http://schemas.microsoft.com/office/drawing/2010/main" val="0"/>
              </a:ext>
            </a:extLst>
          </a:blip>
          <a:srcRect t="1694"/>
          <a:stretch/>
        </p:blipFill>
        <p:spPr>
          <a:xfrm>
            <a:off x="5281786" y="111768"/>
            <a:ext cx="6016496" cy="5821741"/>
          </a:xfrm>
          <a:prstGeom prst="rect">
            <a:avLst/>
          </a:prstGeom>
        </p:spPr>
      </p:pic>
    </p:spTree>
    <p:extLst>
      <p:ext uri="{BB962C8B-B14F-4D97-AF65-F5344CB8AC3E}">
        <p14:creationId xmlns:p14="http://schemas.microsoft.com/office/powerpoint/2010/main" val="246701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DA9AD-D6E1-AD94-3667-5D4B9BAF690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672D12A1-E551-2F38-31F8-0B74F25E88C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4A20E965-981D-BBC4-E248-C7D0090C2881}"/>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C702D039-9EE1-B399-9DFB-416A7353B7C6}"/>
              </a:ext>
            </a:extLst>
          </p:cNvPr>
          <p:cNvSpPr>
            <a:spLocks noGrp="1"/>
          </p:cNvSpPr>
          <p:nvPr>
            <p:ph type="sldNum" sz="quarter" idx="4"/>
          </p:nvPr>
        </p:nvSpPr>
        <p:spPr/>
        <p:txBody>
          <a:bodyPr/>
          <a:lstStyle/>
          <a:p>
            <a:fld id="{EBA7648D-BACA-4F70-BD5E-B6ADA181CB0C}" type="slidenum">
              <a:rPr lang="de-DE" smtClean="0"/>
              <a:t>14</a:t>
            </a:fld>
            <a:endParaRPr lang="de-DE"/>
          </a:p>
        </p:txBody>
      </p:sp>
      <p:sp>
        <p:nvSpPr>
          <p:cNvPr id="4" name="文本框 3">
            <a:extLst>
              <a:ext uri="{FF2B5EF4-FFF2-40B4-BE49-F238E27FC236}">
                <a16:creationId xmlns:a16="http://schemas.microsoft.com/office/drawing/2014/main" id="{6DAA5E11-9C46-8C94-661B-5BA8E133F3EB}"/>
              </a:ext>
            </a:extLst>
          </p:cNvPr>
          <p:cNvSpPr txBox="1"/>
          <p:nvPr/>
        </p:nvSpPr>
        <p:spPr>
          <a:xfrm>
            <a:off x="932994" y="1223637"/>
            <a:ext cx="9586210" cy="42627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buClr>
                <a:schemeClr val="accent1"/>
              </a:buClr>
            </a:pPr>
            <a:r>
              <a:rPr lang="en-US" altLang="zh-CN" sz="2000"/>
              <a:t>1. Is the model able to interpolate the calibration dataset?</a:t>
            </a:r>
          </a:p>
          <a:p>
            <a:pPr algn="just">
              <a:spcBef>
                <a:spcPts val="400"/>
              </a:spcBef>
              <a:spcAft>
                <a:spcPts val="200"/>
              </a:spcAft>
            </a:pPr>
            <a:r>
              <a:rPr lang="en-US">
                <a:ea typeface="+mn-lt"/>
                <a:cs typeface="+mn-lt"/>
              </a:rPr>
              <a:t>Yes, the model demonstrates interpolation ability on the calibration dataset; however, the performance is not particularly outstanding.</a:t>
            </a:r>
            <a:endParaRPr lang="en-US"/>
          </a:p>
          <a:p>
            <a:pPr algn="just">
              <a:spcBef>
                <a:spcPts val="400"/>
              </a:spcBef>
              <a:spcAft>
                <a:spcPts val="200"/>
              </a:spcAft>
              <a:buClr>
                <a:schemeClr val="accent1"/>
              </a:buClr>
            </a:pPr>
            <a:endParaRPr lang="en-US" altLang="zh-CN"/>
          </a:p>
          <a:p>
            <a:pPr algn="just">
              <a:spcBef>
                <a:spcPts val="400"/>
              </a:spcBef>
              <a:spcAft>
                <a:spcPts val="200"/>
              </a:spcAft>
              <a:buClr>
                <a:schemeClr val="accent1"/>
              </a:buClr>
            </a:pPr>
            <a:r>
              <a:rPr lang="en-US" altLang="zh-CN"/>
              <a:t>2. </a:t>
            </a:r>
            <a:r>
              <a:rPr lang="en-US" altLang="zh-CN" sz="2000"/>
              <a:t>Is the model able to predict the unseen load cases of the test dataset?</a:t>
            </a:r>
          </a:p>
          <a:p>
            <a:pPr algn="just">
              <a:spcBef>
                <a:spcPts val="400"/>
              </a:spcBef>
              <a:spcAft>
                <a:spcPts val="200"/>
              </a:spcAft>
            </a:pPr>
            <a:r>
              <a:rPr lang="en-US" altLang="zh-CN"/>
              <a:t>No</a:t>
            </a:r>
            <a:r>
              <a:rPr lang="en-US" altLang="zh-CN">
                <a:ea typeface="+mn-lt"/>
                <a:cs typeface="+mn-lt"/>
              </a:rPr>
              <a:t>, the model is not able to accurately predict the unseen load cases in the test dataset. This could be due to overfitting to the calibration data or the presence of more complex, unseen load patterns in the test set.</a:t>
            </a:r>
          </a:p>
          <a:p>
            <a:pPr algn="just">
              <a:spcBef>
                <a:spcPts val="400"/>
              </a:spcBef>
              <a:spcAft>
                <a:spcPts val="200"/>
              </a:spcAft>
            </a:pPr>
            <a:endParaRPr lang="en-US" altLang="zh-CN" sz="2000"/>
          </a:p>
          <a:p>
            <a:pPr algn="just">
              <a:spcBef>
                <a:spcPts val="400"/>
              </a:spcBef>
              <a:spcAft>
                <a:spcPts val="200"/>
              </a:spcAft>
            </a:pPr>
            <a:r>
              <a:rPr lang="en-US" altLang="zh-CN" sz="2000"/>
              <a:t>3. Does the model behave physically sensible?</a:t>
            </a:r>
          </a:p>
          <a:p>
            <a:pPr algn="just">
              <a:spcBef>
                <a:spcPts val="400"/>
              </a:spcBef>
              <a:spcAft>
                <a:spcPts val="200"/>
              </a:spcAft>
            </a:pPr>
            <a:r>
              <a:rPr lang="en-US" sz="2000"/>
              <a:t>The model's physical behavior is limited. While it satisfies objectivity due to the use of the right Cauchy-Green tensor C as input, it does not inherently satisfy other physical conditions such as material symmetry or polyconvexity.</a:t>
            </a:r>
            <a:endParaRPr lang="en-US"/>
          </a:p>
        </p:txBody>
      </p:sp>
      <p:sp>
        <p:nvSpPr>
          <p:cNvPr id="12" name="Titel 1">
            <a:extLst>
              <a:ext uri="{FF2B5EF4-FFF2-40B4-BE49-F238E27FC236}">
                <a16:creationId xmlns:a16="http://schemas.microsoft.com/office/drawing/2014/main" id="{EA7AFC68-D40E-B8C3-F8A7-BC44D77F134F}"/>
              </a:ext>
            </a:extLst>
          </p:cNvPr>
          <p:cNvSpPr>
            <a:spLocks noGrp="1"/>
          </p:cNvSpPr>
          <p:nvPr>
            <p:ph type="title"/>
          </p:nvPr>
        </p:nvSpPr>
        <p:spPr>
          <a:xfrm>
            <a:off x="561417" y="432087"/>
            <a:ext cx="8733158" cy="936000"/>
          </a:xfrm>
        </p:spPr>
        <p:txBody>
          <a:bodyPr/>
          <a:lstStyle/>
          <a:p>
            <a:r>
              <a:rPr lang="en-US" altLang="de-DE"/>
              <a:t>2.2 Model calibration</a:t>
            </a:r>
            <a:endParaRPr lang="de-DE"/>
          </a:p>
        </p:txBody>
      </p:sp>
    </p:spTree>
    <p:extLst>
      <p:ext uri="{BB962C8B-B14F-4D97-AF65-F5344CB8AC3E}">
        <p14:creationId xmlns:p14="http://schemas.microsoft.com/office/powerpoint/2010/main" val="87580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1B31-3521-8D75-6481-94609B42367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EA00AC-F780-7FFD-68D5-75AD62938E57}"/>
              </a:ext>
            </a:extLst>
          </p:cNvPr>
          <p:cNvPicPr>
            <a:picLocks noChangeAspect="1"/>
          </p:cNvPicPr>
          <p:nvPr/>
        </p:nvPicPr>
        <p:blipFill>
          <a:blip r:embed="rId3" cstate="print">
            <a:extLst>
              <a:ext uri="{28A0092B-C50C-407E-A947-70E740481C1C}">
                <a14:useLocalDpi xmlns:a14="http://schemas.microsoft.com/office/drawing/2010/main" val="0"/>
              </a:ext>
            </a:extLst>
          </a:blip>
          <a:srcRect t="1610"/>
          <a:stretch/>
        </p:blipFill>
        <p:spPr>
          <a:xfrm>
            <a:off x="5754737" y="162810"/>
            <a:ext cx="5751787" cy="5564591"/>
          </a:xfrm>
          <a:prstGeom prst="rect">
            <a:avLst/>
          </a:prstGeom>
        </p:spPr>
      </p:pic>
      <p:sp>
        <p:nvSpPr>
          <p:cNvPr id="2" name="Titel 1">
            <a:extLst>
              <a:ext uri="{FF2B5EF4-FFF2-40B4-BE49-F238E27FC236}">
                <a16:creationId xmlns:a16="http://schemas.microsoft.com/office/drawing/2014/main" id="{9F17F723-E2FD-F8D8-5687-32F31BC4EB92}"/>
              </a:ext>
            </a:extLst>
          </p:cNvPr>
          <p:cNvSpPr>
            <a:spLocks noGrp="1"/>
          </p:cNvSpPr>
          <p:nvPr>
            <p:ph type="title"/>
          </p:nvPr>
        </p:nvSpPr>
        <p:spPr>
          <a:xfrm>
            <a:off x="561417" y="432087"/>
            <a:ext cx="8733158" cy="936000"/>
          </a:xfrm>
        </p:spPr>
        <p:txBody>
          <a:bodyPr/>
          <a:lstStyle/>
          <a:p>
            <a:r>
              <a:rPr lang="en-US" altLang="de-DE"/>
              <a:t>2.3 Loss weighting strategy</a:t>
            </a:r>
            <a:endParaRPr lang="de-DE"/>
          </a:p>
        </p:txBody>
      </p:sp>
      <p:sp>
        <p:nvSpPr>
          <p:cNvPr id="3" name="Datumsplatzhalter 2">
            <a:extLst>
              <a:ext uri="{FF2B5EF4-FFF2-40B4-BE49-F238E27FC236}">
                <a16:creationId xmlns:a16="http://schemas.microsoft.com/office/drawing/2014/main" id="{714F93C0-171E-7FA9-BA84-9969A21ED38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5ECC920-4D78-E908-DF30-D0F605DC032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88E0945-B1F6-0C99-ED90-21D3BE78DFD5}"/>
              </a:ext>
            </a:extLst>
          </p:cNvPr>
          <p:cNvSpPr>
            <a:spLocks noGrp="1"/>
          </p:cNvSpPr>
          <p:nvPr>
            <p:ph type="sldNum" sz="quarter" idx="4"/>
          </p:nvPr>
        </p:nvSpPr>
        <p:spPr/>
        <p:txBody>
          <a:bodyPr/>
          <a:lstStyle/>
          <a:p>
            <a:fld id="{EBA7648D-BACA-4F70-BD5E-B6ADA181CB0C}" type="slidenum">
              <a:rPr lang="de-DE" smtClean="0"/>
              <a:t>15</a:t>
            </a:fld>
            <a:endParaRPr lang="de-DE"/>
          </a:p>
        </p:txBody>
      </p:sp>
      <p:sp>
        <p:nvSpPr>
          <p:cNvPr id="9" name="文本框 8">
            <a:extLst>
              <a:ext uri="{FF2B5EF4-FFF2-40B4-BE49-F238E27FC236}">
                <a16:creationId xmlns:a16="http://schemas.microsoft.com/office/drawing/2014/main" id="{4B50C6C0-04D0-86BE-4463-9BDF279A7697}"/>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Loss weighting strategy (Biaxial Test Loading):</a:t>
            </a:r>
            <a:endParaRPr lang="zh-CN" altLang="en-US" sz="1800"/>
          </a:p>
        </p:txBody>
      </p:sp>
    </p:spTree>
    <p:extLst>
      <p:ext uri="{BB962C8B-B14F-4D97-AF65-F5344CB8AC3E}">
        <p14:creationId xmlns:p14="http://schemas.microsoft.com/office/powerpoint/2010/main" val="374461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5A94-EA2B-A3E5-C348-9EAFCEE6B4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D108F77-5BE7-8A57-A2D4-96E9D4D0D912}"/>
              </a:ext>
            </a:extLst>
          </p:cNvPr>
          <p:cNvSpPr>
            <a:spLocks noGrp="1"/>
          </p:cNvSpPr>
          <p:nvPr>
            <p:ph type="title"/>
          </p:nvPr>
        </p:nvSpPr>
        <p:spPr>
          <a:xfrm>
            <a:off x="561417" y="432087"/>
            <a:ext cx="8733158" cy="936000"/>
          </a:xfrm>
        </p:spPr>
        <p:txBody>
          <a:bodyPr/>
          <a:lstStyle/>
          <a:p>
            <a:r>
              <a:rPr lang="en-US" altLang="de-DE"/>
              <a:t>2.3 Loss weighting strategy</a:t>
            </a:r>
            <a:endParaRPr lang="de-DE"/>
          </a:p>
        </p:txBody>
      </p:sp>
      <p:sp>
        <p:nvSpPr>
          <p:cNvPr id="3" name="Datumsplatzhalter 2">
            <a:extLst>
              <a:ext uri="{FF2B5EF4-FFF2-40B4-BE49-F238E27FC236}">
                <a16:creationId xmlns:a16="http://schemas.microsoft.com/office/drawing/2014/main" id="{9CA0ABE4-18A2-406B-EBD9-52F64CCE1C3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348526D-8F88-5DFF-2B4F-29D0F4FD0ABE}"/>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9EB4716-F870-6F5B-5F72-38ED5140D867}"/>
              </a:ext>
            </a:extLst>
          </p:cNvPr>
          <p:cNvSpPr>
            <a:spLocks noGrp="1"/>
          </p:cNvSpPr>
          <p:nvPr>
            <p:ph type="sldNum" sz="quarter" idx="4"/>
          </p:nvPr>
        </p:nvSpPr>
        <p:spPr/>
        <p:txBody>
          <a:bodyPr/>
          <a:lstStyle/>
          <a:p>
            <a:fld id="{EBA7648D-BACA-4F70-BD5E-B6ADA181CB0C}" type="slidenum">
              <a:rPr lang="de-DE" smtClean="0"/>
              <a:t>16</a:t>
            </a:fld>
            <a:endParaRPr lang="de-DE"/>
          </a:p>
        </p:txBody>
      </p:sp>
      <p:sp>
        <p:nvSpPr>
          <p:cNvPr id="9" name="文本框 8">
            <a:extLst>
              <a:ext uri="{FF2B5EF4-FFF2-40B4-BE49-F238E27FC236}">
                <a16:creationId xmlns:a16="http://schemas.microsoft.com/office/drawing/2014/main" id="{0E79788B-B002-7818-DA19-0B6CFD8CCF04}"/>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Loss weighting strategy ((Mixed Test Loading):</a:t>
            </a:r>
            <a:endParaRPr lang="zh-CN" altLang="en-US" sz="1800"/>
          </a:p>
        </p:txBody>
      </p:sp>
      <p:pic>
        <p:nvPicPr>
          <p:cNvPr id="8" name="图片 7">
            <a:extLst>
              <a:ext uri="{FF2B5EF4-FFF2-40B4-BE49-F238E27FC236}">
                <a16:creationId xmlns:a16="http://schemas.microsoft.com/office/drawing/2014/main" id="{174B523A-F7D2-E8B4-CA38-35D03BF1239D}"/>
              </a:ext>
            </a:extLst>
          </p:cNvPr>
          <p:cNvPicPr>
            <a:picLocks noChangeAspect="1"/>
          </p:cNvPicPr>
          <p:nvPr/>
        </p:nvPicPr>
        <p:blipFill>
          <a:blip r:embed="rId3" cstate="print">
            <a:extLst>
              <a:ext uri="{28A0092B-C50C-407E-A947-70E740481C1C}">
                <a14:useLocalDpi xmlns:a14="http://schemas.microsoft.com/office/drawing/2010/main" val="0"/>
              </a:ext>
            </a:extLst>
          </a:blip>
          <a:srcRect t="1621"/>
          <a:stretch/>
        </p:blipFill>
        <p:spPr>
          <a:xfrm>
            <a:off x="5878091" y="173453"/>
            <a:ext cx="5618596" cy="5564591"/>
          </a:xfrm>
          <a:prstGeom prst="rect">
            <a:avLst/>
          </a:prstGeom>
        </p:spPr>
      </p:pic>
    </p:spTree>
    <p:extLst>
      <p:ext uri="{BB962C8B-B14F-4D97-AF65-F5344CB8AC3E}">
        <p14:creationId xmlns:p14="http://schemas.microsoft.com/office/powerpoint/2010/main" val="118145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0B7F-724E-D71C-205D-CE2D9C808C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5F436E5-234F-AD57-E882-488F9785847D}"/>
              </a:ext>
            </a:extLst>
          </p:cNvPr>
          <p:cNvSpPr>
            <a:spLocks noGrp="1"/>
          </p:cNvSpPr>
          <p:nvPr>
            <p:ph type="title"/>
          </p:nvPr>
        </p:nvSpPr>
        <p:spPr>
          <a:xfrm>
            <a:off x="561417" y="432087"/>
            <a:ext cx="8733158" cy="936000"/>
          </a:xfrm>
        </p:spPr>
        <p:txBody>
          <a:bodyPr/>
          <a:lstStyle/>
          <a:p>
            <a:r>
              <a:rPr lang="de-DE"/>
              <a:t>3.1 Model implementation</a:t>
            </a:r>
          </a:p>
        </p:txBody>
      </p:sp>
      <p:sp>
        <p:nvSpPr>
          <p:cNvPr id="3" name="Datumsplatzhalter 2">
            <a:extLst>
              <a:ext uri="{FF2B5EF4-FFF2-40B4-BE49-F238E27FC236}">
                <a16:creationId xmlns:a16="http://schemas.microsoft.com/office/drawing/2014/main" id="{071E4569-C5CE-A261-F30F-A3C1E2FE5061}"/>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8939CE3-B84E-A63B-9F6A-4885727F967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01E31096-5524-B297-136B-6F8E11347300}"/>
              </a:ext>
            </a:extLst>
          </p:cNvPr>
          <p:cNvSpPr>
            <a:spLocks noGrp="1"/>
          </p:cNvSpPr>
          <p:nvPr>
            <p:ph type="sldNum" sz="quarter" idx="4"/>
          </p:nvPr>
        </p:nvSpPr>
        <p:spPr/>
        <p:txBody>
          <a:bodyPr/>
          <a:lstStyle/>
          <a:p>
            <a:fld id="{EBA7648D-BACA-4F70-BD5E-B6ADA181CB0C}" type="slidenum">
              <a:rPr lang="de-DE" smtClean="0"/>
              <a:t>17</a:t>
            </a:fld>
            <a:endParaRPr lang="de-DE"/>
          </a:p>
        </p:txBody>
      </p:sp>
      <p:sp>
        <p:nvSpPr>
          <p:cNvPr id="11" name="箭头: 右 10">
            <a:extLst>
              <a:ext uri="{FF2B5EF4-FFF2-40B4-BE49-F238E27FC236}">
                <a16:creationId xmlns:a16="http://schemas.microsoft.com/office/drawing/2014/main" id="{1FE6E939-B539-1F21-9B02-B2F536CF43CA}"/>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981F71B7-4111-4AAB-A3E3-8A2BBB8F1325}"/>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7" name="图片 16">
            <a:extLst>
              <a:ext uri="{FF2B5EF4-FFF2-40B4-BE49-F238E27FC236}">
                <a16:creationId xmlns:a16="http://schemas.microsoft.com/office/drawing/2014/main" id="{C03D6AEB-A44B-C717-8424-92A887198705}"/>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箭头: 直角上 17">
            <a:extLst>
              <a:ext uri="{FF2B5EF4-FFF2-40B4-BE49-F238E27FC236}">
                <a16:creationId xmlns:a16="http://schemas.microsoft.com/office/drawing/2014/main" id="{EA6F5C9A-89EF-AAAB-15F6-48ED36927F7E}"/>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9" name="图片 18">
            <a:extLst>
              <a:ext uri="{FF2B5EF4-FFF2-40B4-BE49-F238E27FC236}">
                <a16:creationId xmlns:a16="http://schemas.microsoft.com/office/drawing/2014/main" id="{EB1618B1-1B81-8A69-4FB4-92275D0AA404}"/>
              </a:ext>
            </a:extLst>
          </p:cNvPr>
          <p:cNvPicPr>
            <a:picLocks noChangeAspect="1"/>
          </p:cNvPicPr>
          <p:nvPr/>
        </p:nvPicPr>
        <p:blipFill>
          <a:blip r:embed="rId4"/>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6B6B0031-BE69-1B16-3390-EA8B0381E811}"/>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1" name="图片 20">
            <a:extLst>
              <a:ext uri="{FF2B5EF4-FFF2-40B4-BE49-F238E27FC236}">
                <a16:creationId xmlns:a16="http://schemas.microsoft.com/office/drawing/2014/main" id="{5EEACEA5-9391-4ED9-10C5-F4F75E45367E}"/>
              </a:ext>
            </a:extLst>
          </p:cNvPr>
          <p:cNvPicPr>
            <a:picLocks noChangeAspect="1"/>
          </p:cNvPicPr>
          <p:nvPr/>
        </p:nvPicPr>
        <p:blipFill>
          <a:blip r:embed="rId5"/>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4138F747-83B4-9A88-0CAD-86AC27B4F920}"/>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24" name="图片 23">
            <a:extLst>
              <a:ext uri="{FF2B5EF4-FFF2-40B4-BE49-F238E27FC236}">
                <a16:creationId xmlns:a16="http://schemas.microsoft.com/office/drawing/2014/main" id="{55F9FB17-6322-D2F3-9C04-4DF94604F150}"/>
              </a:ext>
            </a:extLst>
          </p:cNvPr>
          <p:cNvPicPr>
            <a:picLocks noChangeAspect="1"/>
          </p:cNvPicPr>
          <p:nvPr/>
        </p:nvPicPr>
        <p:blipFill>
          <a:blip r:embed="rId6"/>
          <a:stretch>
            <a:fillRect/>
          </a:stretch>
        </p:blipFill>
        <p:spPr>
          <a:xfrm>
            <a:off x="1552826" y="1735289"/>
            <a:ext cx="1809778"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2CB3E66D-767F-EFB2-61AA-6E7764FCECDC}"/>
              </a:ext>
            </a:extLst>
          </p:cNvPr>
          <p:cNvSpPr txBox="1"/>
          <p:nvPr/>
        </p:nvSpPr>
        <p:spPr>
          <a:xfrm>
            <a:off x="1376279" y="3792840"/>
            <a:ext cx="8616591" cy="16158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a:t>The weights for J in the first hidden layer are allowed to be positive or negative.</a:t>
            </a:r>
          </a:p>
          <a:p>
            <a:pPr marL="285750" indent="-285750">
              <a:spcBef>
                <a:spcPts val="400"/>
              </a:spcBef>
              <a:spcAft>
                <a:spcPts val="200"/>
              </a:spcAft>
              <a:buClr>
                <a:schemeClr val="accent1"/>
              </a:buClr>
              <a:buFont typeface="Arial"/>
              <a:buChar char="•"/>
            </a:pPr>
            <a:r>
              <a:rPr lang="en-US">
                <a:ea typeface="+mn-lt"/>
                <a:cs typeface="+mn-lt"/>
              </a:rPr>
              <a:t>−J is introduced to ensure the polyconvexity constraint.</a:t>
            </a:r>
          </a:p>
          <a:p>
            <a:pPr marL="285750" indent="-285750">
              <a:spcBef>
                <a:spcPts val="400"/>
              </a:spcBef>
              <a:spcAft>
                <a:spcPts val="200"/>
              </a:spcAft>
              <a:buClr>
                <a:schemeClr val="accent1"/>
              </a:buClr>
              <a:buFont typeface="Arial"/>
              <a:buChar char="•"/>
            </a:pPr>
            <a:r>
              <a:rPr lang="en-US"/>
              <a:t>Correspondence Between Physical/Mathematical Conditions and Model Structure：</a:t>
            </a:r>
          </a:p>
          <a:p>
            <a:pPr marL="717550" lvl="1" indent="-285750">
              <a:spcBef>
                <a:spcPts val="400"/>
              </a:spcBef>
              <a:spcAft>
                <a:spcPts val="200"/>
              </a:spcAft>
              <a:buClr>
                <a:schemeClr val="accent1"/>
              </a:buClr>
              <a:buFont typeface="Courier New"/>
              <a:buChar char="o"/>
            </a:pPr>
            <a:r>
              <a:rPr lang="en-US" altLang="zh-CN">
                <a:ea typeface="+mn-lt"/>
                <a:cs typeface="+mn-lt"/>
              </a:rPr>
              <a:t>S</a:t>
            </a:r>
            <a:r>
              <a:rPr lang="zh-CN">
                <a:ea typeface="+mn-lt"/>
                <a:cs typeface="+mn-lt"/>
              </a:rPr>
              <a:t>atisfy the </a:t>
            </a:r>
            <a:r>
              <a:rPr lang="zh-CN" b="1">
                <a:ea typeface="+mn-lt"/>
                <a:cs typeface="+mn-lt"/>
              </a:rPr>
              <a:t>objectivity</a:t>
            </a:r>
            <a:r>
              <a:rPr lang="zh-CN">
                <a:ea typeface="+mn-lt"/>
                <a:cs typeface="+mn-lt"/>
              </a:rPr>
              <a:t> and </a:t>
            </a:r>
            <a:r>
              <a:rPr lang="zh-CN" b="1">
                <a:ea typeface="+mn-lt"/>
                <a:cs typeface="+mn-lt"/>
              </a:rPr>
              <a:t>material symmetry</a:t>
            </a:r>
            <a:r>
              <a:rPr lang="zh-CN">
                <a:ea typeface="+mn-lt"/>
                <a:cs typeface="+mn-lt"/>
              </a:rPr>
              <a:t> conditions.</a:t>
            </a:r>
          </a:p>
          <a:p>
            <a:pPr marL="717550" lvl="1" indent="-285750">
              <a:spcBef>
                <a:spcPts val="400"/>
              </a:spcBef>
              <a:spcAft>
                <a:spcPts val="200"/>
              </a:spcAft>
              <a:buClr>
                <a:schemeClr val="accent1"/>
              </a:buClr>
              <a:buFont typeface="Courier New"/>
              <a:buChar char="o"/>
            </a:pPr>
            <a:r>
              <a:rPr lang="zh-CN">
                <a:ea typeface="+mn-lt"/>
                <a:cs typeface="+mn-lt"/>
              </a:rPr>
              <a:t>Calculates P (stress) via gradients, ensuring the physical correctness of the model.</a:t>
            </a:r>
            <a:endParaRPr lang="zh-CN" altLang="en-US"/>
          </a:p>
        </p:txBody>
      </p:sp>
      <p:pic>
        <p:nvPicPr>
          <p:cNvPr id="26" name="图片 25">
            <a:extLst>
              <a:ext uri="{FF2B5EF4-FFF2-40B4-BE49-F238E27FC236}">
                <a16:creationId xmlns:a16="http://schemas.microsoft.com/office/drawing/2014/main" id="{C05096AA-094C-A332-0FA8-58F5F0632EE9}"/>
              </a:ext>
            </a:extLst>
          </p:cNvPr>
          <p:cNvPicPr>
            <a:picLocks noChangeAspect="1"/>
          </p:cNvPicPr>
          <p:nvPr/>
        </p:nvPicPr>
        <p:blipFill>
          <a:blip r:embed="rId7"/>
          <a:stretch>
            <a:fillRect/>
          </a:stretch>
        </p:blipFill>
        <p:spPr>
          <a:xfrm>
            <a:off x="4860149" y="1672892"/>
            <a:ext cx="563203" cy="410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069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B275-87A9-8A2D-50B8-E57FBF5CDA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FE885E-47AC-4E6B-2F52-676641471CA2}"/>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DCFB4BA-69E1-1E85-D2BD-EEB1AEC03641}"/>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818B1761-3C8C-218D-2999-6E2655AE0FE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7811471-14F3-A0D8-6651-C6929BB13D33}"/>
              </a:ext>
            </a:extLst>
          </p:cNvPr>
          <p:cNvSpPr>
            <a:spLocks noGrp="1"/>
          </p:cNvSpPr>
          <p:nvPr>
            <p:ph type="sldNum" sz="quarter" idx="4"/>
          </p:nvPr>
        </p:nvSpPr>
        <p:spPr/>
        <p:txBody>
          <a:bodyPr/>
          <a:lstStyle/>
          <a:p>
            <a:fld id="{EBA7648D-BACA-4F70-BD5E-B6ADA181CB0C}" type="slidenum">
              <a:rPr lang="de-DE" smtClean="0"/>
              <a:t>18</a:t>
            </a:fld>
            <a:endParaRPr lang="de-DE"/>
          </a:p>
        </p:txBody>
      </p:sp>
      <p:sp>
        <p:nvSpPr>
          <p:cNvPr id="11" name="文本框 10">
            <a:extLst>
              <a:ext uri="{FF2B5EF4-FFF2-40B4-BE49-F238E27FC236}">
                <a16:creationId xmlns:a16="http://schemas.microsoft.com/office/drawing/2014/main" id="{EE3821EE-9C20-4463-9459-0380CA41BDE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Energy </a:t>
            </a:r>
            <a:r>
              <a:rPr lang="en-US" altLang="zh-CN" sz="1800"/>
              <a:t>(Biaxial Test Loading):</a:t>
            </a:r>
            <a:endParaRPr lang="zh-CN" altLang="en-US" sz="1800"/>
          </a:p>
        </p:txBody>
      </p:sp>
      <p:pic>
        <p:nvPicPr>
          <p:cNvPr id="4" name="图片 3" descr="图表, 折线图&#10;&#10;已自动生成说明">
            <a:extLst>
              <a:ext uri="{FF2B5EF4-FFF2-40B4-BE49-F238E27FC236}">
                <a16:creationId xmlns:a16="http://schemas.microsoft.com/office/drawing/2014/main" id="{FA71EDE8-D255-8C53-DF9C-7F4DFDBEDA21}"/>
              </a:ext>
            </a:extLst>
          </p:cNvPr>
          <p:cNvPicPr>
            <a:picLocks noChangeAspect="1"/>
          </p:cNvPicPr>
          <p:nvPr/>
        </p:nvPicPr>
        <p:blipFill>
          <a:blip r:embed="rId3"/>
          <a:stretch>
            <a:fillRect/>
          </a:stretch>
        </p:blipFill>
        <p:spPr>
          <a:xfrm>
            <a:off x="4923090" y="0"/>
            <a:ext cx="6542968" cy="6477000"/>
          </a:xfrm>
          <a:prstGeom prst="rect">
            <a:avLst/>
          </a:prstGeom>
        </p:spPr>
      </p:pic>
    </p:spTree>
    <p:extLst>
      <p:ext uri="{BB962C8B-B14F-4D97-AF65-F5344CB8AC3E}">
        <p14:creationId xmlns:p14="http://schemas.microsoft.com/office/powerpoint/2010/main" val="237567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97AD0-B64B-C6ED-4CE1-FEF836FFDE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34C3D3-6EEE-6701-DACB-B35CA2632CC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B9BE57A6-B03C-2AF9-8D5A-05D58F4FA6D4}"/>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80EEEF4-E634-3EC6-0B80-A4BABF38ACC9}"/>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DA650BA-7769-CF31-AEC5-62F7294CFDA0}"/>
              </a:ext>
            </a:extLst>
          </p:cNvPr>
          <p:cNvSpPr>
            <a:spLocks noGrp="1"/>
          </p:cNvSpPr>
          <p:nvPr>
            <p:ph type="sldNum" sz="quarter" idx="4"/>
          </p:nvPr>
        </p:nvSpPr>
        <p:spPr/>
        <p:txBody>
          <a:bodyPr/>
          <a:lstStyle/>
          <a:p>
            <a:fld id="{EBA7648D-BACA-4F70-BD5E-B6ADA181CB0C}" type="slidenum">
              <a:rPr lang="de-DE" smtClean="0"/>
              <a:t>19</a:t>
            </a:fld>
            <a:endParaRPr lang="de-DE"/>
          </a:p>
        </p:txBody>
      </p:sp>
      <p:sp>
        <p:nvSpPr>
          <p:cNvPr id="11" name="文本框 10">
            <a:extLst>
              <a:ext uri="{FF2B5EF4-FFF2-40B4-BE49-F238E27FC236}">
                <a16:creationId xmlns:a16="http://schemas.microsoft.com/office/drawing/2014/main" id="{7C13694B-EDA2-A340-2190-98B68DE7F95C}"/>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Energy </a:t>
            </a:r>
            <a:r>
              <a:rPr lang="en-US" altLang="zh-CN" sz="1800"/>
              <a:t>(Mixed Test Loading):</a:t>
            </a:r>
            <a:endParaRPr lang="zh-CN" altLang="en-US" sz="1800"/>
          </a:p>
        </p:txBody>
      </p:sp>
      <p:pic>
        <p:nvPicPr>
          <p:cNvPr id="8" name="图片 7" descr="图表, 散点图&#10;&#10;已自动生成说明">
            <a:extLst>
              <a:ext uri="{FF2B5EF4-FFF2-40B4-BE49-F238E27FC236}">
                <a16:creationId xmlns:a16="http://schemas.microsoft.com/office/drawing/2014/main" id="{04F9F048-DF86-9877-A45D-0D85D59994E7}"/>
              </a:ext>
            </a:extLst>
          </p:cNvPr>
          <p:cNvPicPr>
            <a:picLocks noChangeAspect="1"/>
          </p:cNvPicPr>
          <p:nvPr/>
        </p:nvPicPr>
        <p:blipFill>
          <a:blip r:embed="rId3"/>
          <a:stretch>
            <a:fillRect/>
          </a:stretch>
        </p:blipFill>
        <p:spPr>
          <a:xfrm>
            <a:off x="4802843" y="0"/>
            <a:ext cx="6543562" cy="6477000"/>
          </a:xfrm>
          <a:prstGeom prst="rect">
            <a:avLst/>
          </a:prstGeom>
        </p:spPr>
      </p:pic>
    </p:spTree>
    <p:extLst>
      <p:ext uri="{BB962C8B-B14F-4D97-AF65-F5344CB8AC3E}">
        <p14:creationId xmlns:p14="http://schemas.microsoft.com/office/powerpoint/2010/main" val="316703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Data preparation</a:t>
            </a:r>
          </a:p>
        </p:txBody>
      </p:sp>
      <p:sp>
        <p:nvSpPr>
          <p:cNvPr id="4" name="Textplatzhalter 3"/>
          <p:cNvSpPr>
            <a:spLocks noGrp="1"/>
          </p:cNvSpPr>
          <p:nvPr>
            <p:ph type="body" sz="quarter" idx="14"/>
          </p:nvPr>
        </p:nvSpPr>
        <p:spPr>
          <a:xfrm>
            <a:off x="504244" y="1174631"/>
            <a:ext cx="720000" cy="704307"/>
          </a:xfrm>
        </p:spPr>
        <p:txBody>
          <a:bodyPr/>
          <a:lstStyle/>
          <a:p>
            <a:r>
              <a:rPr lang="de-DE"/>
              <a:t>1</a:t>
            </a:r>
          </a:p>
        </p:txBody>
      </p:sp>
      <p:sp>
        <p:nvSpPr>
          <p:cNvPr id="5" name="Textplatzhalter 4"/>
          <p:cNvSpPr>
            <a:spLocks noGrp="1"/>
          </p:cNvSpPr>
          <p:nvPr>
            <p:ph type="body" sz="quarter" idx="15"/>
          </p:nvPr>
        </p:nvSpPr>
        <p:spPr>
          <a:xfrm>
            <a:off x="504244" y="1926873"/>
            <a:ext cx="720000" cy="744390"/>
          </a:xfrm>
        </p:spPr>
        <p:txBody>
          <a:bodyPr/>
          <a:lstStyle/>
          <a:p>
            <a:r>
              <a:rPr lang="de-DE"/>
              <a:t>2</a:t>
            </a:r>
          </a:p>
        </p:txBody>
      </p:sp>
      <p:sp>
        <p:nvSpPr>
          <p:cNvPr id="6" name="Textplatzhalter 5"/>
          <p:cNvSpPr>
            <a:spLocks noGrp="1"/>
          </p:cNvSpPr>
          <p:nvPr>
            <p:ph type="body" sz="quarter" idx="16"/>
          </p:nvPr>
        </p:nvSpPr>
        <p:spPr>
          <a:xfrm>
            <a:off x="504244" y="2671263"/>
            <a:ext cx="720000" cy="691322"/>
          </a:xfrm>
        </p:spPr>
        <p:txBody>
          <a:bodyPr/>
          <a:lstStyle/>
          <a:p>
            <a:r>
              <a:rPr lang="de-DE"/>
              <a:t>3</a:t>
            </a:r>
          </a:p>
        </p:txBody>
      </p:sp>
      <p:sp>
        <p:nvSpPr>
          <p:cNvPr id="7" name="Textplatzhalter 6"/>
          <p:cNvSpPr>
            <a:spLocks noGrp="1"/>
          </p:cNvSpPr>
          <p:nvPr>
            <p:ph type="body" sz="quarter" idx="17"/>
          </p:nvPr>
        </p:nvSpPr>
        <p:spPr>
          <a:xfrm>
            <a:off x="504244" y="3463263"/>
            <a:ext cx="720000" cy="749078"/>
          </a:xfrm>
        </p:spPr>
        <p:txBody>
          <a:bodyPr/>
          <a:lstStyle/>
          <a:p>
            <a:r>
              <a:rPr lang="de-DE"/>
              <a:t>4</a:t>
            </a:r>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Physics-augmented neural network model</a:t>
            </a:r>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Concentric sampled deformation gradients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Homogenized cubic lattice metamaterials</a:t>
            </a: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t>17.12.2024</a:t>
            </a:fld>
            <a:endParaRPr lang="de-DE"/>
          </a:p>
        </p:txBody>
      </p:sp>
      <p:sp>
        <p:nvSpPr>
          <p:cNvPr id="2" name="页脚占位符 1"/>
          <p:cNvSpPr>
            <a:spLocks noGrp="1"/>
          </p:cNvSpPr>
          <p:nvPr>
            <p:ph type="ftr" sz="quarter" idx="3"/>
          </p:nvPr>
        </p:nvSpPr>
        <p:spPr/>
        <p:txBody>
          <a:bodyPr/>
          <a:lstStyle/>
          <a:p>
            <a:r>
              <a:rPr lang="de-DE" altLang="zh-CN"/>
              <a:t>Fachbereich Maschinenbau </a:t>
            </a:r>
          </a:p>
        </p:txBody>
      </p:sp>
      <p:sp>
        <p:nvSpPr>
          <p:cNvPr id="11" name="灯片编号占位符 10"/>
          <p:cNvSpPr>
            <a:spLocks noGrp="1"/>
          </p:cNvSpPr>
          <p:nvPr>
            <p:ph type="sldNum" sz="quarter" idx="4"/>
          </p:nvPr>
        </p:nvSpPr>
        <p:spPr/>
        <p:txBody>
          <a:bodyPr/>
          <a:lstStyle/>
          <a:p>
            <a:fld id="{EBA7648D-BACA-4F70-BD5E-B6ADA181CB0C}" type="slidenum">
              <a:rPr lang="de-DE" smtClean="0"/>
              <a:t>2</a:t>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Neural network model</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0A53B-510C-4137-0839-F6CF27E5B4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37408FC-B0EF-3D68-2E4D-D2CBFA27EED5}"/>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23D39549-3B5E-58A8-9E3B-89E3DEFFFA66}"/>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17ED730-0E15-EA4F-D828-354BD659114E}"/>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47908C58-486D-FA37-4623-4EC4C09E1A86}"/>
              </a:ext>
            </a:extLst>
          </p:cNvPr>
          <p:cNvSpPr>
            <a:spLocks noGrp="1"/>
          </p:cNvSpPr>
          <p:nvPr>
            <p:ph type="sldNum" sz="quarter" idx="4"/>
          </p:nvPr>
        </p:nvSpPr>
        <p:spPr/>
        <p:txBody>
          <a:bodyPr/>
          <a:lstStyle/>
          <a:p>
            <a:fld id="{EBA7648D-BACA-4F70-BD5E-B6ADA181CB0C}" type="slidenum">
              <a:rPr lang="de-DE" smtClean="0"/>
              <a:t>20</a:t>
            </a:fld>
            <a:endParaRPr lang="de-DE"/>
          </a:p>
        </p:txBody>
      </p:sp>
      <p:sp>
        <p:nvSpPr>
          <p:cNvPr id="11" name="文本框 10">
            <a:extLst>
              <a:ext uri="{FF2B5EF4-FFF2-40B4-BE49-F238E27FC236}">
                <a16:creationId xmlns:a16="http://schemas.microsoft.com/office/drawing/2014/main" id="{C1CCCBCC-10E9-529E-A465-69A4447FFED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Stress </a:t>
            </a:r>
            <a:r>
              <a:rPr lang="en-US" altLang="zh-CN" sz="1800"/>
              <a:t>(Biaxial Test Loading):</a:t>
            </a:r>
            <a:endParaRPr lang="zh-CN" altLang="en-US" sz="1800"/>
          </a:p>
        </p:txBody>
      </p:sp>
      <p:pic>
        <p:nvPicPr>
          <p:cNvPr id="4" name="图片 3" descr="图形用户界面, 图表, 折线图&#10;&#10;已自动生成说明">
            <a:extLst>
              <a:ext uri="{FF2B5EF4-FFF2-40B4-BE49-F238E27FC236}">
                <a16:creationId xmlns:a16="http://schemas.microsoft.com/office/drawing/2014/main" id="{08223753-6FA3-AB83-9116-7D0EBA395D17}"/>
              </a:ext>
            </a:extLst>
          </p:cNvPr>
          <p:cNvPicPr>
            <a:picLocks noChangeAspect="1"/>
          </p:cNvPicPr>
          <p:nvPr/>
        </p:nvPicPr>
        <p:blipFill>
          <a:blip r:embed="rId3"/>
          <a:stretch>
            <a:fillRect/>
          </a:stretch>
        </p:blipFill>
        <p:spPr>
          <a:xfrm>
            <a:off x="4927436" y="0"/>
            <a:ext cx="6539171" cy="6477000"/>
          </a:xfrm>
          <a:prstGeom prst="rect">
            <a:avLst/>
          </a:prstGeom>
        </p:spPr>
      </p:pic>
    </p:spTree>
    <p:extLst>
      <p:ext uri="{BB962C8B-B14F-4D97-AF65-F5344CB8AC3E}">
        <p14:creationId xmlns:p14="http://schemas.microsoft.com/office/powerpoint/2010/main" val="66182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6715F-7B96-F13A-86BE-12603A1790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66800A-B8C3-639A-A967-EF6EAFE6E11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4034882C-4F56-116A-E9FE-CE974EAE77BD}"/>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13C2161-8B5C-3103-0CEB-50CA5F84B0B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13ECF11C-59CA-10C0-702C-B1F0567D884C}"/>
              </a:ext>
            </a:extLst>
          </p:cNvPr>
          <p:cNvSpPr>
            <a:spLocks noGrp="1"/>
          </p:cNvSpPr>
          <p:nvPr>
            <p:ph type="sldNum" sz="quarter" idx="4"/>
          </p:nvPr>
        </p:nvSpPr>
        <p:spPr/>
        <p:txBody>
          <a:bodyPr/>
          <a:lstStyle/>
          <a:p>
            <a:fld id="{EBA7648D-BACA-4F70-BD5E-B6ADA181CB0C}" type="slidenum">
              <a:rPr lang="de-DE" smtClean="0"/>
              <a:t>21</a:t>
            </a:fld>
            <a:endParaRPr lang="de-DE"/>
          </a:p>
        </p:txBody>
      </p:sp>
      <p:sp>
        <p:nvSpPr>
          <p:cNvPr id="11" name="文本框 10">
            <a:extLst>
              <a:ext uri="{FF2B5EF4-FFF2-40B4-BE49-F238E27FC236}">
                <a16:creationId xmlns:a16="http://schemas.microsoft.com/office/drawing/2014/main" id="{98449FA3-7605-3F0B-AFDB-3FC5CA5FD8A6}"/>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Stress </a:t>
            </a:r>
            <a:r>
              <a:rPr lang="en-US" altLang="zh-CN" sz="1800"/>
              <a:t>(Mixed Test Loading):</a:t>
            </a:r>
            <a:endParaRPr lang="zh-CN" altLang="en-US" sz="1800"/>
          </a:p>
        </p:txBody>
      </p:sp>
      <p:pic>
        <p:nvPicPr>
          <p:cNvPr id="4" name="图片 3" descr="图表&#10;&#10;已自动生成说明">
            <a:extLst>
              <a:ext uri="{FF2B5EF4-FFF2-40B4-BE49-F238E27FC236}">
                <a16:creationId xmlns:a16="http://schemas.microsoft.com/office/drawing/2014/main" id="{B31D6419-F5FF-43F9-892B-56C62F317C30}"/>
              </a:ext>
            </a:extLst>
          </p:cNvPr>
          <p:cNvPicPr>
            <a:picLocks noChangeAspect="1"/>
          </p:cNvPicPr>
          <p:nvPr/>
        </p:nvPicPr>
        <p:blipFill>
          <a:blip r:embed="rId3"/>
          <a:stretch>
            <a:fillRect/>
          </a:stretch>
        </p:blipFill>
        <p:spPr>
          <a:xfrm>
            <a:off x="4927436" y="0"/>
            <a:ext cx="6539171" cy="6477000"/>
          </a:xfrm>
          <a:prstGeom prst="rect">
            <a:avLst/>
          </a:prstGeom>
        </p:spPr>
      </p:pic>
    </p:spTree>
    <p:extLst>
      <p:ext uri="{BB962C8B-B14F-4D97-AF65-F5344CB8AC3E}">
        <p14:creationId xmlns:p14="http://schemas.microsoft.com/office/powerpoint/2010/main" val="50925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2697-F996-B452-133D-8F25052DB7C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33EAA5D-F0FB-9BE5-CD80-A8907F16C04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E915F089-25F3-2634-C9EE-01075B8CF55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39A98E3E-8D5A-B0AD-89A2-984B74D6D9A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261B9DFB-4055-C114-1101-158059ADA289}"/>
              </a:ext>
            </a:extLst>
          </p:cNvPr>
          <p:cNvSpPr>
            <a:spLocks noGrp="1"/>
          </p:cNvSpPr>
          <p:nvPr>
            <p:ph type="sldNum" sz="quarter" idx="4"/>
          </p:nvPr>
        </p:nvSpPr>
        <p:spPr/>
        <p:txBody>
          <a:bodyPr/>
          <a:lstStyle/>
          <a:p>
            <a:fld id="{EBA7648D-BACA-4F70-BD5E-B6ADA181CB0C}" type="slidenum">
              <a:rPr lang="de-DE" smtClean="0"/>
              <a:t>22</a:t>
            </a:fld>
            <a:endParaRPr lang="de-DE"/>
          </a:p>
        </p:txBody>
      </p:sp>
      <p:sp>
        <p:nvSpPr>
          <p:cNvPr id="11" name="文本框 10">
            <a:extLst>
              <a:ext uri="{FF2B5EF4-FFF2-40B4-BE49-F238E27FC236}">
                <a16:creationId xmlns:a16="http://schemas.microsoft.com/office/drawing/2014/main" id="{98727CB3-EE5D-51C6-962E-35A1B6D40EF9}"/>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with Both    </a:t>
            </a:r>
            <a:r>
              <a:rPr lang="en-US" altLang="zh-CN" sz="1800"/>
              <a:t> (Biaxial Test Loading):</a:t>
            </a:r>
            <a:endParaRPr lang="zh-CN" altLang="en-US" sz="1800"/>
          </a:p>
        </p:txBody>
      </p:sp>
      <p:pic>
        <p:nvPicPr>
          <p:cNvPr id="4" name="图片 3" descr="图表&#10;&#10;已自动生成说明">
            <a:extLst>
              <a:ext uri="{FF2B5EF4-FFF2-40B4-BE49-F238E27FC236}">
                <a16:creationId xmlns:a16="http://schemas.microsoft.com/office/drawing/2014/main" id="{6C374ADA-CAC7-45E5-BE2E-E73914530A40}"/>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1376360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046E3-D52B-1D3A-0046-00C4E8BE82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845857-EB35-58FA-A02F-763A7767178D}"/>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D78865D6-F244-748C-C37A-0A4495C34C54}"/>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3C725FF7-E193-1DB3-1E78-A856909A1FE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93DD9DCC-8253-5EA8-D7DD-FEEBC2F540F3}"/>
              </a:ext>
            </a:extLst>
          </p:cNvPr>
          <p:cNvSpPr>
            <a:spLocks noGrp="1"/>
          </p:cNvSpPr>
          <p:nvPr>
            <p:ph type="sldNum" sz="quarter" idx="4"/>
          </p:nvPr>
        </p:nvSpPr>
        <p:spPr/>
        <p:txBody>
          <a:bodyPr/>
          <a:lstStyle/>
          <a:p>
            <a:fld id="{EBA7648D-BACA-4F70-BD5E-B6ADA181CB0C}" type="slidenum">
              <a:rPr lang="de-DE" smtClean="0"/>
              <a:t>23</a:t>
            </a:fld>
            <a:endParaRPr lang="de-DE"/>
          </a:p>
        </p:txBody>
      </p:sp>
      <p:sp>
        <p:nvSpPr>
          <p:cNvPr id="4" name="文本框 3">
            <a:extLst>
              <a:ext uri="{FF2B5EF4-FFF2-40B4-BE49-F238E27FC236}">
                <a16:creationId xmlns:a16="http://schemas.microsoft.com/office/drawing/2014/main" id="{65B04C87-2253-B35D-2996-4EA71F8146E1}"/>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with Both    </a:t>
            </a:r>
            <a:r>
              <a:rPr lang="en-US" altLang="zh-CN" sz="1800"/>
              <a:t> (Mixed Test Loading):</a:t>
            </a:r>
            <a:endParaRPr lang="zh-CN" altLang="en-US" sz="1800"/>
          </a:p>
        </p:txBody>
      </p:sp>
      <p:pic>
        <p:nvPicPr>
          <p:cNvPr id="5" name="图片 4" descr="图表, 散点图&#10;&#10;已自动生成说明">
            <a:extLst>
              <a:ext uri="{FF2B5EF4-FFF2-40B4-BE49-F238E27FC236}">
                <a16:creationId xmlns:a16="http://schemas.microsoft.com/office/drawing/2014/main" id="{7484BC48-A66B-2279-B8C1-EDE5153BB7E4}"/>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227531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D11C-654B-46DC-7FDF-C3A16363C338}"/>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5FD03E61-EC0A-552F-5CAF-B5FC832AE1E5}"/>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4BACE13E-EFD6-4E40-F5E3-AA383647D5C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3100113C-37BB-7424-9723-71F71753556A}"/>
              </a:ext>
            </a:extLst>
          </p:cNvPr>
          <p:cNvSpPr>
            <a:spLocks noGrp="1"/>
          </p:cNvSpPr>
          <p:nvPr>
            <p:ph type="sldNum" sz="quarter" idx="4"/>
          </p:nvPr>
        </p:nvSpPr>
        <p:spPr/>
        <p:txBody>
          <a:bodyPr/>
          <a:lstStyle/>
          <a:p>
            <a:fld id="{EBA7648D-BACA-4F70-BD5E-B6ADA181CB0C}" type="slidenum">
              <a:rPr lang="de-DE" smtClean="0"/>
              <a:t>24</a:t>
            </a:fld>
            <a:endParaRPr lang="de-DE"/>
          </a:p>
        </p:txBody>
      </p:sp>
      <p:sp>
        <p:nvSpPr>
          <p:cNvPr id="11" name="文本框 10">
            <a:extLst>
              <a:ext uri="{FF2B5EF4-FFF2-40B4-BE49-F238E27FC236}">
                <a16:creationId xmlns:a16="http://schemas.microsoft.com/office/drawing/2014/main" id="{0C29EE30-24B7-6F6C-7514-66E3F9AE18B0}"/>
              </a:ext>
            </a:extLst>
          </p:cNvPr>
          <p:cNvSpPr txBox="1"/>
          <p:nvPr/>
        </p:nvSpPr>
        <p:spPr>
          <a:xfrm>
            <a:off x="932995" y="1223637"/>
            <a:ext cx="9654498" cy="32470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pPr>
            <a:r>
              <a:rPr lang="en-US" altLang="zh-CN" sz="2000" dirty="0">
                <a:ea typeface="+mn-lt"/>
                <a:cs typeface="+mn-lt"/>
              </a:rPr>
              <a:t>1. Is the model able to interpolate the calibration dataset?</a:t>
            </a:r>
          </a:p>
          <a:p>
            <a:pPr algn="just">
              <a:spcBef>
                <a:spcPts val="400"/>
              </a:spcBef>
              <a:spcAft>
                <a:spcPts val="200"/>
              </a:spcAft>
            </a:pPr>
            <a:r>
              <a:rPr lang="en-US" altLang="zh-CN" sz="1800" dirty="0"/>
              <a:t> Yes</a:t>
            </a:r>
          </a:p>
          <a:p>
            <a:pPr algn="just">
              <a:spcBef>
                <a:spcPts val="400"/>
              </a:spcBef>
              <a:spcAft>
                <a:spcPts val="200"/>
              </a:spcAft>
            </a:pPr>
            <a:endParaRPr lang="en-US" altLang="zh-CN" sz="1800"/>
          </a:p>
          <a:p>
            <a:pPr algn="just">
              <a:spcBef>
                <a:spcPts val="400"/>
              </a:spcBef>
              <a:spcAft>
                <a:spcPts val="200"/>
              </a:spcAft>
            </a:pPr>
            <a:r>
              <a:rPr lang="en-US" altLang="zh-CN" sz="1800" dirty="0"/>
              <a:t>2. </a:t>
            </a:r>
            <a:r>
              <a:rPr lang="en-US" altLang="zh-CN" sz="2000" dirty="0"/>
              <a:t>Is the model able to predict the unseen load cases of the test dataset?</a:t>
            </a:r>
          </a:p>
          <a:p>
            <a:pPr algn="just">
              <a:spcBef>
                <a:spcPts val="400"/>
              </a:spcBef>
              <a:spcAft>
                <a:spcPts val="200"/>
              </a:spcAft>
            </a:pPr>
            <a:r>
              <a:rPr lang="en-US" altLang="zh-CN" sz="2000" dirty="0"/>
              <a:t> Yes</a:t>
            </a:r>
          </a:p>
          <a:p>
            <a:pPr algn="just">
              <a:spcBef>
                <a:spcPts val="400"/>
              </a:spcBef>
              <a:spcAft>
                <a:spcPts val="200"/>
              </a:spcAft>
            </a:pPr>
            <a:endParaRPr lang="en-US" altLang="zh-CN" sz="2000"/>
          </a:p>
          <a:p>
            <a:pPr algn="just"/>
            <a:endParaRPr lang="en-US" sz="2000" dirty="0"/>
          </a:p>
          <a:p>
            <a:pPr algn="just">
              <a:spcBef>
                <a:spcPts val="400"/>
              </a:spcBef>
              <a:spcAft>
                <a:spcPts val="200"/>
              </a:spcAft>
            </a:pPr>
            <a:endParaRPr lang="en-US" altLang="zh-CN" sz="2000"/>
          </a:p>
          <a:p>
            <a:pPr algn="just">
              <a:spcBef>
                <a:spcPts val="400"/>
              </a:spcBef>
              <a:spcAft>
                <a:spcPts val="200"/>
              </a:spcAft>
            </a:pPr>
            <a:endParaRPr lang="en-US" altLang="zh-CN" sz="2000"/>
          </a:p>
        </p:txBody>
      </p:sp>
      <p:sp>
        <p:nvSpPr>
          <p:cNvPr id="9" name="Titel 1">
            <a:extLst>
              <a:ext uri="{FF2B5EF4-FFF2-40B4-BE49-F238E27FC236}">
                <a16:creationId xmlns:a16="http://schemas.microsoft.com/office/drawing/2014/main" id="{6F080171-C40E-10EC-E164-DE552C7496B9}"/>
              </a:ext>
            </a:extLst>
          </p:cNvPr>
          <p:cNvSpPr>
            <a:spLocks noGrp="1"/>
          </p:cNvSpPr>
          <p:nvPr>
            <p:ph type="title"/>
          </p:nvPr>
        </p:nvSpPr>
        <p:spPr>
          <a:xfrm>
            <a:off x="561417" y="432087"/>
            <a:ext cx="8733158" cy="936000"/>
          </a:xfrm>
        </p:spPr>
        <p:txBody>
          <a:bodyPr/>
          <a:lstStyle/>
          <a:p>
            <a:r>
              <a:rPr lang="de-DE"/>
              <a:t>3.2 Model calibration</a:t>
            </a:r>
          </a:p>
        </p:txBody>
      </p:sp>
    </p:spTree>
    <p:extLst>
      <p:ext uri="{BB962C8B-B14F-4D97-AF65-F5344CB8AC3E}">
        <p14:creationId xmlns:p14="http://schemas.microsoft.com/office/powerpoint/2010/main" val="29087111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642D-A211-CFE8-3C2C-27CABFB2F9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23486FA-4580-7A2E-9358-7CB0E62D5CB9}"/>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CB197D1-A2DE-02F9-85BF-045EBE0A47B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747DACD3-0F83-1626-9968-D9DC1A5A1EF0}"/>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7F0ED56-2D31-4D02-3713-88A06AF59B1C}"/>
              </a:ext>
            </a:extLst>
          </p:cNvPr>
          <p:cNvSpPr>
            <a:spLocks noGrp="1"/>
          </p:cNvSpPr>
          <p:nvPr>
            <p:ph type="sldNum" sz="quarter" idx="4"/>
          </p:nvPr>
        </p:nvSpPr>
        <p:spPr/>
        <p:txBody>
          <a:bodyPr/>
          <a:lstStyle/>
          <a:p>
            <a:fld id="{EBA7648D-BACA-4F70-BD5E-B6ADA181CB0C}" type="slidenum">
              <a:rPr lang="de-DE" smtClean="0"/>
              <a:t>25</a:t>
            </a:fld>
            <a:endParaRPr lang="de-DE"/>
          </a:p>
        </p:txBody>
      </p:sp>
      <p:sp>
        <p:nvSpPr>
          <p:cNvPr id="11" name="文本框 10">
            <a:extLst>
              <a:ext uri="{FF2B5EF4-FFF2-40B4-BE49-F238E27FC236}">
                <a16:creationId xmlns:a16="http://schemas.microsoft.com/office/drawing/2014/main" id="{019ED829-B087-3A1A-2897-613C8A1E5EA9}"/>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a:t>
            </a:r>
            <a:r>
              <a:rPr lang="en-US" altLang="zh-CN" sz="1800" b="1"/>
              <a:t>only on uniaxial tension     </a:t>
            </a:r>
            <a:r>
              <a:rPr lang="en-US" altLang="zh-CN" sz="1800"/>
              <a:t> (Biaxial Test Loading):</a:t>
            </a:r>
            <a:endParaRPr lang="zh-CN" altLang="en-US" sz="1800"/>
          </a:p>
        </p:txBody>
      </p:sp>
      <p:pic>
        <p:nvPicPr>
          <p:cNvPr id="4" name="图片 3" descr="图表&#10;&#10;已自动生成说明">
            <a:extLst>
              <a:ext uri="{FF2B5EF4-FFF2-40B4-BE49-F238E27FC236}">
                <a16:creationId xmlns:a16="http://schemas.microsoft.com/office/drawing/2014/main" id="{93696B28-37EF-A98E-E38A-3E36912759A3}"/>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650400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2652EB-B6B8-E0B4-EFCD-AE2AFD1AC124}"/>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26</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both </a:t>
            </a:r>
            <a:r>
              <a:rPr lang="en-US" altLang="zh-CN" sz="1800" b="1"/>
              <a:t>only on uniaxial tension          </a:t>
            </a:r>
            <a:r>
              <a:rPr lang="en-US" altLang="zh-CN" sz="1800"/>
              <a:t>(Mixed Test Loading):</a:t>
            </a:r>
            <a:endParaRPr lang="zh-CN" altLang="en-US" sz="1800"/>
          </a:p>
        </p:txBody>
      </p:sp>
      <p:pic>
        <p:nvPicPr>
          <p:cNvPr id="5" name="图片 4" descr="图表, 折线图&#10;&#10;已自动生成说明">
            <a:extLst>
              <a:ext uri="{FF2B5EF4-FFF2-40B4-BE49-F238E27FC236}">
                <a16:creationId xmlns:a16="http://schemas.microsoft.com/office/drawing/2014/main" id="{168DC25F-A8DE-2717-CF46-FDB3FE67FECA}"/>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4269009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D11C-654B-46DC-7FDF-C3A16363C338}"/>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5FD03E61-EC0A-552F-5CAF-B5FC832AE1E5}"/>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4BACE13E-EFD6-4E40-F5E3-AA383647D5C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3100113C-37BB-7424-9723-71F71753556A}"/>
              </a:ext>
            </a:extLst>
          </p:cNvPr>
          <p:cNvSpPr>
            <a:spLocks noGrp="1"/>
          </p:cNvSpPr>
          <p:nvPr>
            <p:ph type="sldNum" sz="quarter" idx="4"/>
          </p:nvPr>
        </p:nvSpPr>
        <p:spPr/>
        <p:txBody>
          <a:bodyPr/>
          <a:lstStyle/>
          <a:p>
            <a:fld id="{EBA7648D-BACA-4F70-BD5E-B6ADA181CB0C}" type="slidenum">
              <a:rPr lang="de-DE" smtClean="0"/>
              <a:t>27</a:t>
            </a:fld>
            <a:endParaRPr lang="de-DE"/>
          </a:p>
        </p:txBody>
      </p:sp>
      <p:sp>
        <p:nvSpPr>
          <p:cNvPr id="11" name="文本框 10">
            <a:extLst>
              <a:ext uri="{FF2B5EF4-FFF2-40B4-BE49-F238E27FC236}">
                <a16:creationId xmlns:a16="http://schemas.microsoft.com/office/drawing/2014/main" id="{0C29EE30-24B7-6F6C-7514-66E3F9AE18B0}"/>
              </a:ext>
            </a:extLst>
          </p:cNvPr>
          <p:cNvSpPr txBox="1"/>
          <p:nvPr/>
        </p:nvSpPr>
        <p:spPr>
          <a:xfrm>
            <a:off x="932995" y="1223637"/>
            <a:ext cx="9654498" cy="20774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pPr>
            <a:endParaRPr lang="en-US" altLang="zh-CN" sz="2000" dirty="0"/>
          </a:p>
          <a:p>
            <a:pPr algn="just"/>
            <a:r>
              <a:rPr lang="en-US" altLang="zh-CN" sz="2000"/>
              <a:t>3. Use different load paths for the calibration of the model, Is the model still able to extrapolate to the </a:t>
            </a:r>
            <a:r>
              <a:rPr lang="en-US" sz="2000"/>
              <a:t>other cases?</a:t>
            </a:r>
            <a:endParaRPr lang="en-US"/>
          </a:p>
          <a:p>
            <a:pPr algn="just">
              <a:spcBef>
                <a:spcPts val="400"/>
              </a:spcBef>
              <a:spcAft>
                <a:spcPts val="200"/>
              </a:spcAft>
            </a:pPr>
            <a:r>
              <a:rPr lang="en-US" altLang="zh-CN" sz="2000" dirty="0"/>
              <a:t> No</a:t>
            </a:r>
          </a:p>
          <a:p>
            <a:pPr algn="just">
              <a:spcBef>
                <a:spcPts val="400"/>
              </a:spcBef>
              <a:spcAft>
                <a:spcPts val="200"/>
              </a:spcAft>
            </a:pPr>
            <a:endParaRPr lang="en-US" altLang="zh-CN" sz="2000"/>
          </a:p>
          <a:p>
            <a:pPr algn="just">
              <a:spcBef>
                <a:spcPts val="400"/>
              </a:spcBef>
              <a:spcAft>
                <a:spcPts val="200"/>
              </a:spcAft>
            </a:pPr>
            <a:endParaRPr lang="en-US" altLang="zh-CN" sz="2000"/>
          </a:p>
        </p:txBody>
      </p:sp>
      <p:sp>
        <p:nvSpPr>
          <p:cNvPr id="9" name="Titel 1">
            <a:extLst>
              <a:ext uri="{FF2B5EF4-FFF2-40B4-BE49-F238E27FC236}">
                <a16:creationId xmlns:a16="http://schemas.microsoft.com/office/drawing/2014/main" id="{6F080171-C40E-10EC-E164-DE552C7496B9}"/>
              </a:ext>
            </a:extLst>
          </p:cNvPr>
          <p:cNvSpPr>
            <a:spLocks noGrp="1"/>
          </p:cNvSpPr>
          <p:nvPr>
            <p:ph type="title"/>
          </p:nvPr>
        </p:nvSpPr>
        <p:spPr>
          <a:xfrm>
            <a:off x="561417" y="432087"/>
            <a:ext cx="8733158" cy="936000"/>
          </a:xfrm>
        </p:spPr>
        <p:txBody>
          <a:bodyPr/>
          <a:lstStyle/>
          <a:p>
            <a:r>
              <a:rPr lang="de-DE"/>
              <a:t>3.2 Model calibration</a:t>
            </a:r>
          </a:p>
        </p:txBody>
      </p:sp>
    </p:spTree>
    <p:extLst>
      <p:ext uri="{BB962C8B-B14F-4D97-AF65-F5344CB8AC3E}">
        <p14:creationId xmlns:p14="http://schemas.microsoft.com/office/powerpoint/2010/main" val="2305216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2F3E-FEE5-2C71-1656-138D4CE5F00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4D1F8B-400A-5115-7FEB-E19CACC96F71}"/>
              </a:ext>
            </a:extLst>
          </p:cNvPr>
          <p:cNvSpPr>
            <a:spLocks noGrp="1"/>
          </p:cNvSpPr>
          <p:nvPr>
            <p:ph type="title"/>
          </p:nvPr>
        </p:nvSpPr>
        <p:spPr>
          <a:xfrm>
            <a:off x="504244" y="432087"/>
            <a:ext cx="9038858" cy="946401"/>
          </a:xfrm>
        </p:spPr>
        <p:txBody>
          <a:bodyPr/>
          <a:lstStyle/>
          <a:p>
            <a:r>
              <a:rPr lang="de-DE"/>
              <a:t>4. Concentric sampled deformation gradients</a:t>
            </a:r>
          </a:p>
        </p:txBody>
      </p:sp>
      <p:sp>
        <p:nvSpPr>
          <p:cNvPr id="3" name="Datumsplatzhalter 2">
            <a:extLst>
              <a:ext uri="{FF2B5EF4-FFF2-40B4-BE49-F238E27FC236}">
                <a16:creationId xmlns:a16="http://schemas.microsoft.com/office/drawing/2014/main" id="{BF5B844C-9D15-0156-0AD6-DE45D446458B}"/>
              </a:ext>
            </a:extLst>
          </p:cNvPr>
          <p:cNvSpPr>
            <a:spLocks noGrp="1"/>
          </p:cNvSpPr>
          <p:nvPr>
            <p:ph type="dt" sz="half" idx="10"/>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BF7FF41-9C94-FA39-2B39-56D5CA64928D}"/>
              </a:ext>
            </a:extLst>
          </p:cNvPr>
          <p:cNvSpPr>
            <a:spLocks noGrp="1"/>
          </p:cNvSpPr>
          <p:nvPr>
            <p:ph type="ftr" sz="quarter" idx="11"/>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7617366A-13A3-9BCC-2B5F-47D58D5CD1AD}"/>
              </a:ext>
            </a:extLst>
          </p:cNvPr>
          <p:cNvSpPr>
            <a:spLocks noGrp="1"/>
          </p:cNvSpPr>
          <p:nvPr>
            <p:ph type="sldNum" sz="quarter" idx="12"/>
          </p:nvPr>
        </p:nvSpPr>
        <p:spPr/>
        <p:txBody>
          <a:bodyPr/>
          <a:lstStyle/>
          <a:p>
            <a:fld id="{EBA7648D-BACA-4F70-BD5E-B6ADA181CB0C}" type="slidenum">
              <a:rPr lang="de-DE" smtClean="0"/>
              <a:pPr/>
              <a:t>28</a:t>
            </a:fld>
            <a:endParaRPr lang="de-DE"/>
          </a:p>
        </p:txBody>
      </p:sp>
      <p:pic>
        <p:nvPicPr>
          <p:cNvPr id="4" name="图片 3" descr="图表, 折线图&#10;&#10;已自动生成说明">
            <a:extLst>
              <a:ext uri="{FF2B5EF4-FFF2-40B4-BE49-F238E27FC236}">
                <a16:creationId xmlns:a16="http://schemas.microsoft.com/office/drawing/2014/main" id="{EB77D64D-8A55-154D-1F0C-C55448597B96}"/>
              </a:ext>
            </a:extLst>
          </p:cNvPr>
          <p:cNvPicPr>
            <a:picLocks noChangeAspect="1"/>
          </p:cNvPicPr>
          <p:nvPr/>
        </p:nvPicPr>
        <p:blipFill>
          <a:blip r:embed="rId3"/>
          <a:stretch>
            <a:fillRect/>
          </a:stretch>
        </p:blipFill>
        <p:spPr>
          <a:xfrm>
            <a:off x="384412" y="1239322"/>
            <a:ext cx="6823552" cy="4397868"/>
          </a:xfrm>
          <a:prstGeom prst="rect">
            <a:avLst/>
          </a:prstGeom>
        </p:spPr>
      </p:pic>
      <p:sp>
        <p:nvSpPr>
          <p:cNvPr id="8" name="文本框 7">
            <a:extLst>
              <a:ext uri="{FF2B5EF4-FFF2-40B4-BE49-F238E27FC236}">
                <a16:creationId xmlns:a16="http://schemas.microsoft.com/office/drawing/2014/main" id="{915C5E04-3F29-4B3D-FDDF-F3688E3EE9D7}"/>
              </a:ext>
            </a:extLst>
          </p:cNvPr>
          <p:cNvSpPr txBox="1"/>
          <p:nvPr/>
        </p:nvSpPr>
        <p:spPr>
          <a:xfrm>
            <a:off x="7705812" y="154482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B1: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
        <p:nvSpPr>
          <p:cNvPr id="9" name="文本框 8">
            <a:extLst>
              <a:ext uri="{FF2B5EF4-FFF2-40B4-BE49-F238E27FC236}">
                <a16:creationId xmlns:a16="http://schemas.microsoft.com/office/drawing/2014/main" id="{23F36425-861C-2A3D-C444-2C5775746D77}"/>
              </a:ext>
            </a:extLst>
          </p:cNvPr>
          <p:cNvSpPr txBox="1"/>
          <p:nvPr/>
        </p:nvSpPr>
        <p:spPr>
          <a:xfrm>
            <a:off x="7704978" y="254273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B2: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4 hidden layers</a:t>
            </a:r>
          </a:p>
          <a:p>
            <a:pPr marL="647700" lvl="1" indent="-215900">
              <a:spcBef>
                <a:spcPts val="400"/>
              </a:spcBef>
              <a:spcAft>
                <a:spcPts val="200"/>
              </a:spcAft>
              <a:buClr>
                <a:schemeClr val="accent1"/>
              </a:buClr>
              <a:buFont typeface="Courier New" panose="05000000000000000000" pitchFamily="2" charset="2"/>
              <a:buChar char="o"/>
            </a:pPr>
            <a:r>
              <a:rPr lang="zh-CN" altLang="en-US" sz="1600"/>
              <a:t>(64,64,64,64)</a:t>
            </a:r>
          </a:p>
        </p:txBody>
      </p:sp>
      <p:sp>
        <p:nvSpPr>
          <p:cNvPr id="10" name="文本框 9">
            <a:extLst>
              <a:ext uri="{FF2B5EF4-FFF2-40B4-BE49-F238E27FC236}">
                <a16:creationId xmlns:a16="http://schemas.microsoft.com/office/drawing/2014/main" id="{14B6EB72-AAAE-DC57-FD5A-E862FCD4F84B}"/>
              </a:ext>
            </a:extLst>
          </p:cNvPr>
          <p:cNvSpPr txBox="1"/>
          <p:nvPr/>
        </p:nvSpPr>
        <p:spPr>
          <a:xfrm>
            <a:off x="7704964" y="3606543"/>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A1: PANN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1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(8)</a:t>
            </a:r>
          </a:p>
        </p:txBody>
      </p:sp>
      <p:sp>
        <p:nvSpPr>
          <p:cNvPr id="11" name="文本框 10">
            <a:extLst>
              <a:ext uri="{FF2B5EF4-FFF2-40B4-BE49-F238E27FC236}">
                <a16:creationId xmlns:a16="http://schemas.microsoft.com/office/drawing/2014/main" id="{0B034A22-EA91-FA28-4854-DA4EF43F4DCF}"/>
              </a:ext>
            </a:extLst>
          </p:cNvPr>
          <p:cNvSpPr txBox="1"/>
          <p:nvPr/>
        </p:nvSpPr>
        <p:spPr>
          <a:xfrm>
            <a:off x="7704948" y="4632695"/>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A2: PANN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layers</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Tree>
    <p:extLst>
      <p:ext uri="{BB962C8B-B14F-4D97-AF65-F5344CB8AC3E}">
        <p14:creationId xmlns:p14="http://schemas.microsoft.com/office/powerpoint/2010/main" val="423223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29</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B2 on 96 files</a:t>
            </a:r>
            <a:r>
              <a:rPr lang="en-US" altLang="zh-CN" sz="1800" b="1"/>
              <a:t>          </a:t>
            </a:r>
            <a:r>
              <a:rPr lang="en-US" altLang="zh-CN" sz="1800"/>
              <a:t>(Test Loading):</a:t>
            </a:r>
            <a:endParaRPr lang="zh-CN" altLang="en-US" sz="180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a:t>4. Concentric sampled deformation gradients</a:t>
            </a:r>
          </a:p>
        </p:txBody>
      </p:sp>
      <p:pic>
        <p:nvPicPr>
          <p:cNvPr id="14" name="图片 13" descr="图表, 折线图&#10;&#10;已自动生成说明">
            <a:extLst>
              <a:ext uri="{FF2B5EF4-FFF2-40B4-BE49-F238E27FC236}">
                <a16:creationId xmlns:a16="http://schemas.microsoft.com/office/drawing/2014/main" id="{B0BA8066-9339-2B63-E553-C6235D556812}"/>
              </a:ext>
            </a:extLst>
          </p:cNvPr>
          <p:cNvPicPr>
            <a:picLocks noChangeAspect="1"/>
          </p:cNvPicPr>
          <p:nvPr/>
        </p:nvPicPr>
        <p:blipFill>
          <a:blip r:embed="rId2"/>
          <a:stretch>
            <a:fillRect/>
          </a:stretch>
        </p:blipFill>
        <p:spPr>
          <a:xfrm>
            <a:off x="4919859" y="0"/>
            <a:ext cx="6538577" cy="6477000"/>
          </a:xfrm>
          <a:prstGeom prst="rect">
            <a:avLst/>
          </a:prstGeom>
        </p:spPr>
      </p:pic>
    </p:spTree>
    <p:extLst>
      <p:ext uri="{BB962C8B-B14F-4D97-AF65-F5344CB8AC3E}">
        <p14:creationId xmlns:p14="http://schemas.microsoft.com/office/powerpoint/2010/main" val="366844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4B43-FEA4-1509-B4E0-335E89E34E9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D54EC918-D7B8-7EBF-6549-394D43009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1" y="1333627"/>
            <a:ext cx="9349883" cy="4521600"/>
          </a:xfrm>
          <a:prstGeom prst="rect">
            <a:avLst/>
          </a:prstGeom>
        </p:spPr>
      </p:pic>
      <p:sp>
        <p:nvSpPr>
          <p:cNvPr id="2" name="Titel 1">
            <a:extLst>
              <a:ext uri="{FF2B5EF4-FFF2-40B4-BE49-F238E27FC236}">
                <a16:creationId xmlns:a16="http://schemas.microsoft.com/office/drawing/2014/main" id="{D1BDEB95-CF50-BFBF-8EB2-9E8F9268F6C8}"/>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077475A3-165D-E7E9-C468-B62CE0690A39}"/>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8C1B79BF-730C-0269-7A51-4A8FBD74F37A}"/>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325862F-81A9-C48D-65F3-985359D983DC}"/>
              </a:ext>
            </a:extLst>
          </p:cNvPr>
          <p:cNvSpPr>
            <a:spLocks noGrp="1"/>
          </p:cNvSpPr>
          <p:nvPr>
            <p:ph type="sldNum" sz="quarter" idx="4"/>
          </p:nvPr>
        </p:nvSpPr>
        <p:spPr/>
        <p:txBody>
          <a:bodyPr/>
          <a:lstStyle/>
          <a:p>
            <a:fld id="{EBA7648D-BACA-4F70-BD5E-B6ADA181CB0C}" type="slidenum">
              <a:rPr lang="de-DE" smtClean="0"/>
              <a:t>3</a:t>
            </a:fld>
            <a:endParaRPr lang="de-DE"/>
          </a:p>
        </p:txBody>
      </p:sp>
    </p:spTree>
    <p:extLst>
      <p:ext uri="{BB962C8B-B14F-4D97-AF65-F5344CB8AC3E}">
        <p14:creationId xmlns:p14="http://schemas.microsoft.com/office/powerpoint/2010/main" val="356912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30</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A2 on 96 files</a:t>
            </a:r>
            <a:r>
              <a:rPr lang="en-US" altLang="zh-CN" sz="1800" b="1"/>
              <a:t>          </a:t>
            </a:r>
            <a:r>
              <a:rPr lang="en-US" altLang="zh-CN" sz="1800"/>
              <a:t>(Test Loading):</a:t>
            </a:r>
            <a:endParaRPr lang="zh-CN" altLang="en-US" sz="180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a:t>4. Concentric sampled deformation gradients</a:t>
            </a:r>
          </a:p>
        </p:txBody>
      </p:sp>
      <p:pic>
        <p:nvPicPr>
          <p:cNvPr id="2" name="图片 1" descr="图表&#10;&#10;已自动生成说明">
            <a:extLst>
              <a:ext uri="{FF2B5EF4-FFF2-40B4-BE49-F238E27FC236}">
                <a16:creationId xmlns:a16="http://schemas.microsoft.com/office/drawing/2014/main" id="{F8F90E9A-CF02-A654-6DB9-0DCB6F8D4703}"/>
              </a:ext>
            </a:extLst>
          </p:cNvPr>
          <p:cNvPicPr>
            <a:picLocks noChangeAspect="1"/>
          </p:cNvPicPr>
          <p:nvPr/>
        </p:nvPicPr>
        <p:blipFill>
          <a:blip r:embed="rId2"/>
          <a:stretch>
            <a:fillRect/>
          </a:stretch>
        </p:blipFill>
        <p:spPr>
          <a:xfrm>
            <a:off x="4919859" y="94790"/>
            <a:ext cx="6457065" cy="6381904"/>
          </a:xfrm>
          <a:prstGeom prst="rect">
            <a:avLst/>
          </a:prstGeom>
        </p:spPr>
      </p:pic>
    </p:spTree>
    <p:extLst>
      <p:ext uri="{BB962C8B-B14F-4D97-AF65-F5344CB8AC3E}">
        <p14:creationId xmlns:p14="http://schemas.microsoft.com/office/powerpoint/2010/main" val="12089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.1 </a:t>
            </a:r>
            <a:r>
              <a:rPr lang="de-DE">
                <a:sym typeface="+mn-ea"/>
              </a:rPr>
              <a:t>Data preparation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31</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CB4AA02D-66F5-3A87-3F22-A870DE65C044}"/>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箭头: 直角上 15">
            <a:extLst>
              <a:ext uri="{FF2B5EF4-FFF2-40B4-BE49-F238E27FC236}">
                <a16:creationId xmlns:a16="http://schemas.microsoft.com/office/drawing/2014/main" id="{9FFEFEA5-3A10-1C4D-55A1-D3030E03427F}"/>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8" name="图片 17">
            <a:extLst>
              <a:ext uri="{FF2B5EF4-FFF2-40B4-BE49-F238E27FC236}">
                <a16:creationId xmlns:a16="http://schemas.microsoft.com/office/drawing/2014/main" id="{A4CD6F05-F52A-8BE4-01B5-F7B64B9B38DF}"/>
              </a:ext>
            </a:extLst>
          </p:cNvPr>
          <p:cNvPicPr>
            <a:picLocks noChangeAspect="1"/>
          </p:cNvPicPr>
          <p:nvPr/>
        </p:nvPicPr>
        <p:blipFill>
          <a:blip r:embed="rId4"/>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5"/>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29" name="图片 28" descr="文本&#10;&#10;已自动生成说明">
            <a:extLst>
              <a:ext uri="{FF2B5EF4-FFF2-40B4-BE49-F238E27FC236}">
                <a16:creationId xmlns:a16="http://schemas.microsoft.com/office/drawing/2014/main" id="{E77F93EB-12C2-CFA8-FC69-CF932D67F24B}"/>
              </a:ext>
            </a:extLst>
          </p:cNvPr>
          <p:cNvPicPr>
            <a:picLocks noChangeAspect="1"/>
          </p:cNvPicPr>
          <p:nvPr/>
        </p:nvPicPr>
        <p:blipFill>
          <a:blip r:embed="rId6"/>
          <a:stretch>
            <a:fillRect/>
          </a:stretch>
        </p:blipFill>
        <p:spPr>
          <a:xfrm>
            <a:off x="4798884" y="1655482"/>
            <a:ext cx="628660" cy="53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a:extLst>
              <a:ext uri="{FF2B5EF4-FFF2-40B4-BE49-F238E27FC236}">
                <a16:creationId xmlns:a16="http://schemas.microsoft.com/office/drawing/2014/main" id="{7713A15B-8B5A-AAC7-0B9B-CA197250392F}"/>
              </a:ext>
            </a:extLst>
          </p:cNvPr>
          <p:cNvPicPr>
            <a:picLocks noChangeAspect="1"/>
          </p:cNvPicPr>
          <p:nvPr/>
        </p:nvPicPr>
        <p:blipFill>
          <a:blip r:embed="rId7"/>
          <a:stretch>
            <a:fillRect/>
          </a:stretch>
        </p:blipFill>
        <p:spPr>
          <a:xfrm>
            <a:off x="557582" y="1687876"/>
            <a:ext cx="2955631" cy="45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6C1B764B-6BB9-721B-B29E-8BDBF247D77A}"/>
              </a:ext>
            </a:extLst>
          </p:cNvPr>
          <p:cNvPicPr>
            <a:picLocks noChangeAspect="1"/>
          </p:cNvPicPr>
          <p:nvPr/>
        </p:nvPicPr>
        <p:blipFill>
          <a:blip r:embed="rId8"/>
          <a:stretch>
            <a:fillRect/>
          </a:stretch>
        </p:blipFill>
        <p:spPr>
          <a:xfrm>
            <a:off x="4204656" y="4103577"/>
            <a:ext cx="2057432" cy="314325"/>
          </a:xfrm>
          <a:prstGeom prst="rect">
            <a:avLst/>
          </a:prstGeom>
        </p:spPr>
      </p:pic>
    </p:spTree>
    <p:extLst>
      <p:ext uri="{BB962C8B-B14F-4D97-AF65-F5344CB8AC3E}">
        <p14:creationId xmlns:p14="http://schemas.microsoft.com/office/powerpoint/2010/main" val="4090741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4038756" cy="936000"/>
          </a:xfrm>
        </p:spPr>
        <p:txBody>
          <a:bodyPr/>
          <a:lstStyle/>
          <a:p>
            <a:r>
              <a:rPr lang="en-US" altLang="de-DE" dirty="0"/>
              <a:t>5</a:t>
            </a:r>
            <a:r>
              <a:rPr lang="de-DE" dirty="0"/>
              <a:t>.2 </a:t>
            </a:r>
            <a:r>
              <a:rPr lang="de-DE" dirty="0">
                <a:solidFill>
                  <a:srgbClr val="4D4943"/>
                </a:solidFill>
                <a:ea typeface="+mj-lt"/>
                <a:cs typeface="+mj-lt"/>
                <a:sym typeface="+mn-ea"/>
              </a:rPr>
              <a:t>Invariant-</a:t>
            </a:r>
            <a:r>
              <a:rPr lang="de-DE" dirty="0" err="1">
                <a:solidFill>
                  <a:srgbClr val="4D4943"/>
                </a:solidFill>
                <a:ea typeface="+mj-lt"/>
                <a:cs typeface="+mj-lt"/>
                <a:sym typeface="+mn-ea"/>
              </a:rPr>
              <a:t>based</a:t>
            </a:r>
            <a:r>
              <a:rPr lang="de-DE" dirty="0">
                <a:solidFill>
                  <a:srgbClr val="4D4943"/>
                </a:solidFill>
                <a:ea typeface="+mj-lt"/>
                <a:cs typeface="+mj-lt"/>
                <a:sym typeface="+mn-ea"/>
              </a:rPr>
              <a:t> </a:t>
            </a:r>
            <a:r>
              <a:rPr lang="de-DE" dirty="0" err="1">
                <a:solidFill>
                  <a:srgbClr val="4D4943"/>
                </a:solidFill>
                <a:ea typeface="+mj-lt"/>
                <a:cs typeface="+mj-lt"/>
                <a:sym typeface="+mn-ea"/>
              </a:rPr>
              <a:t>model</a:t>
            </a:r>
            <a:endParaRPr lang="de-DE" dirty="0" err="1">
              <a:solidFill>
                <a:srgbClr val="4D4943"/>
              </a:solidFill>
              <a:ea typeface="+mj-lt"/>
              <a:cs typeface="+mj-lt"/>
            </a:endParaRPr>
          </a:p>
          <a:p>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32</a:t>
            </a:fld>
            <a:endParaRPr lang="de-DE"/>
          </a:p>
        </p:txBody>
      </p:sp>
      <p:pic>
        <p:nvPicPr>
          <p:cNvPr id="8" name="图片 7" descr="图表, 折线图&#10;&#10;已自动生成说明">
            <a:extLst>
              <a:ext uri="{FF2B5EF4-FFF2-40B4-BE49-F238E27FC236}">
                <a16:creationId xmlns:a16="http://schemas.microsoft.com/office/drawing/2014/main" id="{07404D00-6924-AE55-E428-572BFAD44266}"/>
              </a:ext>
            </a:extLst>
          </p:cNvPr>
          <p:cNvPicPr>
            <a:picLocks noChangeAspect="1"/>
          </p:cNvPicPr>
          <p:nvPr/>
        </p:nvPicPr>
        <p:blipFill>
          <a:blip r:embed="rId3"/>
          <a:stretch>
            <a:fillRect/>
          </a:stretch>
        </p:blipFill>
        <p:spPr>
          <a:xfrm>
            <a:off x="4971498" y="0"/>
            <a:ext cx="6541742" cy="6477000"/>
          </a:xfrm>
          <a:prstGeom prst="rect">
            <a:avLst/>
          </a:prstGeom>
        </p:spPr>
      </p:pic>
    </p:spTree>
    <p:extLst>
      <p:ext uri="{BB962C8B-B14F-4D97-AF65-F5344CB8AC3E}">
        <p14:creationId xmlns:p14="http://schemas.microsoft.com/office/powerpoint/2010/main" val="394019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solidFill>
                  <a:srgbClr val="4D4943"/>
                </a:solidFill>
                <a:ea typeface="+mj-lt"/>
                <a:cs typeface="+mj-lt"/>
              </a:rPr>
              <a:t>5</a:t>
            </a:r>
            <a:r>
              <a:rPr lang="de-DE" dirty="0">
                <a:solidFill>
                  <a:srgbClr val="4D4943"/>
                </a:solidFill>
                <a:ea typeface="+mj-lt"/>
                <a:cs typeface="+mj-lt"/>
                <a:sym typeface="+mn-ea"/>
              </a:rPr>
              <a:t>.1 Deformation-gradient </a:t>
            </a:r>
            <a:r>
              <a:rPr lang="de-DE" dirty="0" err="1">
                <a:solidFill>
                  <a:srgbClr val="4D4943"/>
                </a:solidFill>
                <a:ea typeface="+mj-lt"/>
                <a:cs typeface="+mj-lt"/>
                <a:sym typeface="+mn-ea"/>
              </a:rPr>
              <a:t>based</a:t>
            </a:r>
            <a:r>
              <a:rPr lang="de-DE" dirty="0">
                <a:solidFill>
                  <a:srgbClr val="4D4943"/>
                </a:solidFill>
                <a:ea typeface="+mj-lt"/>
                <a:cs typeface="+mj-lt"/>
                <a:sym typeface="+mn-ea"/>
              </a:rPr>
              <a:t> </a:t>
            </a:r>
            <a:r>
              <a:rPr lang="de-DE" dirty="0" err="1">
                <a:solidFill>
                  <a:srgbClr val="4D4943"/>
                </a:solidFill>
                <a:ea typeface="+mj-lt"/>
                <a:cs typeface="+mj-lt"/>
                <a:sym typeface="+mn-ea"/>
              </a:rPr>
              <a:t>neural</a:t>
            </a:r>
            <a:r>
              <a:rPr lang="de-DE" dirty="0">
                <a:solidFill>
                  <a:srgbClr val="4D4943"/>
                </a:solidFill>
                <a:ea typeface="+mj-lt"/>
                <a:cs typeface="+mj-lt"/>
                <a:sym typeface="+mn-ea"/>
              </a:rPr>
              <a:t> network </a:t>
            </a:r>
            <a:r>
              <a:rPr lang="de-DE" dirty="0" err="1">
                <a:solidFill>
                  <a:srgbClr val="4D4943"/>
                </a:solidFill>
                <a:ea typeface="+mj-lt"/>
                <a:cs typeface="+mj-lt"/>
                <a:sym typeface="+mn-ea"/>
              </a:rPr>
              <a:t>model</a:t>
            </a:r>
            <a:endParaRPr lang="de-DE" dirty="0" err="1">
              <a:solidFill>
                <a:srgbClr val="4D4943"/>
              </a:solidFill>
              <a:ea typeface="+mj-lt"/>
              <a:cs typeface="+mj-lt"/>
            </a:endParaRPr>
          </a:p>
          <a:p>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33</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723723" y="240839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CB4AA02D-66F5-3A87-3F22-A870DE65C044}"/>
              </a:ext>
            </a:extLst>
          </p:cNvPr>
          <p:cNvSpPr/>
          <p:nvPr/>
        </p:nvSpPr>
        <p:spPr>
          <a:xfrm>
            <a:off x="5789166" y="240733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122079" y="252129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851110" y="326868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4"/>
          <a:stretch>
            <a:fillRect/>
          </a:stretch>
        </p:blipFill>
        <p:spPr>
          <a:xfrm>
            <a:off x="7046709" y="376755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921541" y="1646336"/>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4" name="图片 3">
            <a:extLst>
              <a:ext uri="{FF2B5EF4-FFF2-40B4-BE49-F238E27FC236}">
                <a16:creationId xmlns:a16="http://schemas.microsoft.com/office/drawing/2014/main" id="{A9B965B2-7C1E-85F1-8A67-2B0760E8CD8A}"/>
              </a:ext>
            </a:extLst>
          </p:cNvPr>
          <p:cNvPicPr>
            <a:picLocks noChangeAspect="1"/>
          </p:cNvPicPr>
          <p:nvPr/>
        </p:nvPicPr>
        <p:blipFill>
          <a:blip r:embed="rId5"/>
          <a:stretch>
            <a:fillRect/>
          </a:stretch>
        </p:blipFill>
        <p:spPr>
          <a:xfrm>
            <a:off x="1618600" y="2457002"/>
            <a:ext cx="1825100" cy="379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文本&#10;&#10;已自动生成说明">
            <a:extLst>
              <a:ext uri="{FF2B5EF4-FFF2-40B4-BE49-F238E27FC236}">
                <a16:creationId xmlns:a16="http://schemas.microsoft.com/office/drawing/2014/main" id="{6F9DC5EA-6B4F-E896-F8D4-F0FDA775EAAD}"/>
              </a:ext>
            </a:extLst>
          </p:cNvPr>
          <p:cNvPicPr>
            <a:picLocks noChangeAspect="1"/>
          </p:cNvPicPr>
          <p:nvPr/>
        </p:nvPicPr>
        <p:blipFill>
          <a:blip r:embed="rId6"/>
          <a:stretch>
            <a:fillRect/>
          </a:stretch>
        </p:blipFill>
        <p:spPr>
          <a:xfrm>
            <a:off x="4857689" y="2422041"/>
            <a:ext cx="617884" cy="488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96749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.3 </a:t>
            </a:r>
            <a:r>
              <a:rPr lang="de-DE" err="1"/>
              <a:t>evaluate</a:t>
            </a:r>
            <a:r>
              <a:rPr lang="de-DE"/>
              <a:t> </a:t>
            </a:r>
            <a:r>
              <a:rPr lang="de-DE" err="1"/>
              <a:t>the</a:t>
            </a:r>
            <a:r>
              <a:rPr lang="de-DE"/>
              <a:t> </a:t>
            </a:r>
            <a:r>
              <a:rPr lang="de-DE" err="1"/>
              <a:t>invariance</a:t>
            </a:r>
            <a:r>
              <a:rPr lang="de-DE"/>
              <a:t> condition</a:t>
            </a:r>
            <a:endParaRPr lang="zh-CN" altLang="en-US"/>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34</a:t>
            </a:fld>
            <a:endParaRPr lang="de-DE"/>
          </a:p>
        </p:txBody>
      </p:sp>
      <p:pic>
        <p:nvPicPr>
          <p:cNvPr id="4" name="图片 3" descr="图表, 折线图&#10;&#10;已自动生成说明">
            <a:extLst>
              <a:ext uri="{FF2B5EF4-FFF2-40B4-BE49-F238E27FC236}">
                <a16:creationId xmlns:a16="http://schemas.microsoft.com/office/drawing/2014/main" id="{0FE66E6C-F9E7-DC9B-FDB6-45F0E5F64E88}"/>
              </a:ext>
            </a:extLst>
          </p:cNvPr>
          <p:cNvPicPr>
            <a:picLocks noChangeAspect="1"/>
          </p:cNvPicPr>
          <p:nvPr/>
        </p:nvPicPr>
        <p:blipFill>
          <a:blip r:embed="rId3"/>
          <a:stretch>
            <a:fillRect/>
          </a:stretch>
        </p:blipFill>
        <p:spPr>
          <a:xfrm>
            <a:off x="4295500" y="1489848"/>
            <a:ext cx="6321579" cy="4194675"/>
          </a:xfrm>
          <a:prstGeom prst="rect">
            <a:avLst/>
          </a:prstGeom>
        </p:spPr>
      </p:pic>
      <p:pic>
        <p:nvPicPr>
          <p:cNvPr id="5" name="图片 4" descr="图表, 折线图&#10;&#10;已自动生成说明">
            <a:extLst>
              <a:ext uri="{FF2B5EF4-FFF2-40B4-BE49-F238E27FC236}">
                <a16:creationId xmlns:a16="http://schemas.microsoft.com/office/drawing/2014/main" id="{5EC79BA1-B934-B043-04BC-9E0EAC57493E}"/>
              </a:ext>
            </a:extLst>
          </p:cNvPr>
          <p:cNvPicPr>
            <a:picLocks noChangeAspect="1"/>
          </p:cNvPicPr>
          <p:nvPr/>
        </p:nvPicPr>
        <p:blipFill>
          <a:blip r:embed="rId4"/>
          <a:stretch>
            <a:fillRect/>
          </a:stretch>
        </p:blipFill>
        <p:spPr>
          <a:xfrm>
            <a:off x="479073" y="1892095"/>
            <a:ext cx="3552314" cy="2813703"/>
          </a:xfrm>
          <a:prstGeom prst="rect">
            <a:avLst/>
          </a:prstGeom>
        </p:spPr>
      </p:pic>
      <p:sp>
        <p:nvSpPr>
          <p:cNvPr id="13" name="文本框 12">
            <a:extLst>
              <a:ext uri="{FF2B5EF4-FFF2-40B4-BE49-F238E27FC236}">
                <a16:creationId xmlns:a16="http://schemas.microsoft.com/office/drawing/2014/main" id="{E49E91B2-E078-E3F7-5E63-F611E9BF850A}"/>
              </a:ext>
            </a:extLst>
          </p:cNvPr>
          <p:cNvSpPr txBox="1"/>
          <p:nvPr/>
        </p:nvSpPr>
        <p:spPr>
          <a:xfrm>
            <a:off x="2327668" y="1159981"/>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err="1"/>
          </a:p>
        </p:txBody>
      </p:sp>
      <p:sp>
        <p:nvSpPr>
          <p:cNvPr id="21" name="文本框 20">
            <a:extLst>
              <a:ext uri="{FF2B5EF4-FFF2-40B4-BE49-F238E27FC236}">
                <a16:creationId xmlns:a16="http://schemas.microsoft.com/office/drawing/2014/main" id="{3CB6289A-EE02-858A-AB38-041F754D5BE7}"/>
              </a:ext>
            </a:extLst>
          </p:cNvPr>
          <p:cNvSpPr txBox="1"/>
          <p:nvPr/>
        </p:nvSpPr>
        <p:spPr>
          <a:xfrm>
            <a:off x="6990158" y="1027277"/>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err="1"/>
          </a:p>
        </p:txBody>
      </p:sp>
      <p:pic>
        <p:nvPicPr>
          <p:cNvPr id="23" name="图片 22" descr="文本&#10;&#10;已自动生成说明">
            <a:extLst>
              <a:ext uri="{FF2B5EF4-FFF2-40B4-BE49-F238E27FC236}">
                <a16:creationId xmlns:a16="http://schemas.microsoft.com/office/drawing/2014/main" id="{D66C2767-B7AB-5214-B831-236ADA574D70}"/>
              </a:ext>
            </a:extLst>
          </p:cNvPr>
          <p:cNvPicPr>
            <a:picLocks noChangeAspect="1"/>
          </p:cNvPicPr>
          <p:nvPr/>
        </p:nvPicPr>
        <p:blipFill>
          <a:blip r:embed="rId5"/>
          <a:stretch>
            <a:fillRect/>
          </a:stretch>
        </p:blipFill>
        <p:spPr>
          <a:xfrm>
            <a:off x="7626308" y="1025591"/>
            <a:ext cx="880835" cy="449387"/>
          </a:xfrm>
          <a:prstGeom prst="rect">
            <a:avLst/>
          </a:prstGeom>
        </p:spPr>
      </p:pic>
      <p:pic>
        <p:nvPicPr>
          <p:cNvPr id="25" name="图片 24">
            <a:extLst>
              <a:ext uri="{FF2B5EF4-FFF2-40B4-BE49-F238E27FC236}">
                <a16:creationId xmlns:a16="http://schemas.microsoft.com/office/drawing/2014/main" id="{1E7B686E-CBEE-707F-833B-A10CFDE3AFCE}"/>
              </a:ext>
            </a:extLst>
          </p:cNvPr>
          <p:cNvPicPr>
            <a:picLocks noChangeAspect="1"/>
          </p:cNvPicPr>
          <p:nvPr/>
        </p:nvPicPr>
        <p:blipFill>
          <a:blip r:embed="rId6"/>
          <a:stretch>
            <a:fillRect/>
          </a:stretch>
        </p:blipFill>
        <p:spPr>
          <a:xfrm>
            <a:off x="5580733" y="1030482"/>
            <a:ext cx="970467" cy="374438"/>
          </a:xfrm>
          <a:prstGeom prst="rect">
            <a:avLst/>
          </a:prstGeom>
        </p:spPr>
      </p:pic>
      <p:pic>
        <p:nvPicPr>
          <p:cNvPr id="26" name="图片 25" descr="图示&#10;&#10;已自动生成说明">
            <a:extLst>
              <a:ext uri="{FF2B5EF4-FFF2-40B4-BE49-F238E27FC236}">
                <a16:creationId xmlns:a16="http://schemas.microsoft.com/office/drawing/2014/main" id="{DC1FACE0-766C-6147-D537-B21ADC986BEA}"/>
              </a:ext>
            </a:extLst>
          </p:cNvPr>
          <p:cNvPicPr>
            <a:picLocks noChangeAspect="1"/>
          </p:cNvPicPr>
          <p:nvPr/>
        </p:nvPicPr>
        <p:blipFill>
          <a:blip r:embed="rId7"/>
          <a:stretch>
            <a:fillRect/>
          </a:stretch>
        </p:blipFill>
        <p:spPr>
          <a:xfrm>
            <a:off x="1129114" y="1169320"/>
            <a:ext cx="872714" cy="379903"/>
          </a:xfrm>
          <a:prstGeom prst="rect">
            <a:avLst/>
          </a:prstGeom>
        </p:spPr>
      </p:pic>
      <p:pic>
        <p:nvPicPr>
          <p:cNvPr id="27" name="图片 26" descr="文本&#10;&#10;已自动生成说明">
            <a:extLst>
              <a:ext uri="{FF2B5EF4-FFF2-40B4-BE49-F238E27FC236}">
                <a16:creationId xmlns:a16="http://schemas.microsoft.com/office/drawing/2014/main" id="{89AE186D-277F-4BFD-6A98-AC01BC71A0E8}"/>
              </a:ext>
            </a:extLst>
          </p:cNvPr>
          <p:cNvPicPr>
            <a:picLocks noChangeAspect="1"/>
          </p:cNvPicPr>
          <p:nvPr/>
        </p:nvPicPr>
        <p:blipFill>
          <a:blip r:embed="rId8"/>
          <a:stretch>
            <a:fillRect/>
          </a:stretch>
        </p:blipFill>
        <p:spPr>
          <a:xfrm>
            <a:off x="2950252" y="1134450"/>
            <a:ext cx="1060254" cy="473748"/>
          </a:xfrm>
          <a:prstGeom prst="rect">
            <a:avLst/>
          </a:prstGeom>
        </p:spPr>
      </p:pic>
    </p:spTree>
    <p:extLst>
      <p:ext uri="{BB962C8B-B14F-4D97-AF65-F5344CB8AC3E}">
        <p14:creationId xmlns:p14="http://schemas.microsoft.com/office/powerpoint/2010/main" val="749518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35</a:t>
            </a:fld>
            <a:endParaRPr lang="de-DE"/>
          </a:p>
        </p:txBody>
      </p:sp>
      <p:pic>
        <p:nvPicPr>
          <p:cNvPr id="8" name="图片 7" descr="文本&#10;&#10;已自动生成说明">
            <a:extLst>
              <a:ext uri="{FF2B5EF4-FFF2-40B4-BE49-F238E27FC236}">
                <a16:creationId xmlns:a16="http://schemas.microsoft.com/office/drawing/2014/main" id="{DDFC43BB-BDEE-0E25-D0A6-5343F6C1CC07}"/>
              </a:ext>
            </a:extLst>
          </p:cNvPr>
          <p:cNvPicPr>
            <a:picLocks noChangeAspect="1"/>
          </p:cNvPicPr>
          <p:nvPr/>
        </p:nvPicPr>
        <p:blipFill>
          <a:blip r:embed="rId3"/>
          <a:stretch>
            <a:fillRect/>
          </a:stretch>
        </p:blipFill>
        <p:spPr>
          <a:xfrm>
            <a:off x="3837327" y="3607002"/>
            <a:ext cx="3270266" cy="715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515BCA1D-5187-0741-7C36-DFD325EEA16E}"/>
              </a:ext>
            </a:extLst>
          </p:cNvPr>
          <p:cNvPicPr>
            <a:picLocks noChangeAspect="1"/>
          </p:cNvPicPr>
          <p:nvPr/>
        </p:nvPicPr>
        <p:blipFill>
          <a:blip r:embed="rId4"/>
          <a:stretch>
            <a:fillRect/>
          </a:stretch>
        </p:blipFill>
        <p:spPr>
          <a:xfrm>
            <a:off x="3584316" y="1765528"/>
            <a:ext cx="3794788" cy="539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箭头: 下 11">
            <a:extLst>
              <a:ext uri="{FF2B5EF4-FFF2-40B4-BE49-F238E27FC236}">
                <a16:creationId xmlns:a16="http://schemas.microsoft.com/office/drawing/2014/main" id="{ACBEFE80-4549-E249-8AAC-C3634C682909}"/>
              </a:ext>
            </a:extLst>
          </p:cNvPr>
          <p:cNvSpPr/>
          <p:nvPr/>
        </p:nvSpPr>
        <p:spPr>
          <a:xfrm>
            <a:off x="5088102" y="2509111"/>
            <a:ext cx="484631" cy="97840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5" name="图片 4" descr="文本&#10;&#10;已自动生成说明">
            <a:extLst>
              <a:ext uri="{FF2B5EF4-FFF2-40B4-BE49-F238E27FC236}">
                <a16:creationId xmlns:a16="http://schemas.microsoft.com/office/drawing/2014/main" id="{92F0B05A-EF59-B3EA-1F1E-78A33A49D1FA}"/>
              </a:ext>
            </a:extLst>
          </p:cNvPr>
          <p:cNvPicPr>
            <a:picLocks noChangeAspect="1"/>
          </p:cNvPicPr>
          <p:nvPr/>
        </p:nvPicPr>
        <p:blipFill>
          <a:blip r:embed="rId5"/>
          <a:stretch>
            <a:fillRect/>
          </a:stretch>
        </p:blipFill>
        <p:spPr>
          <a:xfrm>
            <a:off x="2412857" y="2746213"/>
            <a:ext cx="617884" cy="488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48311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36</a:t>
            </a:fld>
            <a:endParaRPr lang="de-DE"/>
          </a:p>
        </p:txBody>
      </p:sp>
      <p:pic>
        <p:nvPicPr>
          <p:cNvPr id="4" name="图片 3" descr="图表, 条形图&#10;&#10;已自动生成说明">
            <a:extLst>
              <a:ext uri="{FF2B5EF4-FFF2-40B4-BE49-F238E27FC236}">
                <a16:creationId xmlns:a16="http://schemas.microsoft.com/office/drawing/2014/main" id="{DD7EEE9D-71C1-7F34-F6F5-6283C250B2E3}"/>
              </a:ext>
            </a:extLst>
          </p:cNvPr>
          <p:cNvPicPr>
            <a:picLocks noChangeAspect="1"/>
          </p:cNvPicPr>
          <p:nvPr/>
        </p:nvPicPr>
        <p:blipFill>
          <a:blip r:embed="rId3"/>
          <a:stretch>
            <a:fillRect/>
          </a:stretch>
        </p:blipFill>
        <p:spPr>
          <a:xfrm>
            <a:off x="4790800" y="1598387"/>
            <a:ext cx="6085502" cy="4099578"/>
          </a:xfrm>
          <a:prstGeom prst="rect">
            <a:avLst/>
          </a:prstGeom>
        </p:spPr>
      </p:pic>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8 observer</a:t>
            </a:r>
          </a:p>
        </p:txBody>
      </p:sp>
    </p:spTree>
    <p:extLst>
      <p:ext uri="{BB962C8B-B14F-4D97-AF65-F5344CB8AC3E}">
        <p14:creationId xmlns:p14="http://schemas.microsoft.com/office/powerpoint/2010/main" val="3159732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37</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16 observer</a:t>
            </a:r>
          </a:p>
        </p:txBody>
      </p:sp>
      <p:pic>
        <p:nvPicPr>
          <p:cNvPr id="5" name="图片 4" descr="图表&#10;&#10;已自动生成说明">
            <a:extLst>
              <a:ext uri="{FF2B5EF4-FFF2-40B4-BE49-F238E27FC236}">
                <a16:creationId xmlns:a16="http://schemas.microsoft.com/office/drawing/2014/main" id="{F0490431-FD55-6336-55A6-A202146DB094}"/>
              </a:ext>
            </a:extLst>
          </p:cNvPr>
          <p:cNvPicPr>
            <a:picLocks noChangeAspect="1"/>
          </p:cNvPicPr>
          <p:nvPr/>
        </p:nvPicPr>
        <p:blipFill>
          <a:blip r:embed="rId3"/>
          <a:stretch>
            <a:fillRect/>
          </a:stretch>
        </p:blipFill>
        <p:spPr>
          <a:xfrm>
            <a:off x="4335514" y="1625250"/>
            <a:ext cx="6396083" cy="4357698"/>
          </a:xfrm>
          <a:prstGeom prst="rect">
            <a:avLst/>
          </a:prstGeom>
        </p:spPr>
      </p:pic>
    </p:spTree>
    <p:extLst>
      <p:ext uri="{BB962C8B-B14F-4D97-AF65-F5344CB8AC3E}">
        <p14:creationId xmlns:p14="http://schemas.microsoft.com/office/powerpoint/2010/main" val="1640051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38</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32 observer</a:t>
            </a:r>
          </a:p>
        </p:txBody>
      </p:sp>
      <p:pic>
        <p:nvPicPr>
          <p:cNvPr id="5" name="图片 4" descr="图表&#10;&#10;已自动生成说明">
            <a:extLst>
              <a:ext uri="{FF2B5EF4-FFF2-40B4-BE49-F238E27FC236}">
                <a16:creationId xmlns:a16="http://schemas.microsoft.com/office/drawing/2014/main" id="{76B5FF41-063A-1023-0B99-162732E98EC5}"/>
              </a:ext>
            </a:extLst>
          </p:cNvPr>
          <p:cNvPicPr>
            <a:picLocks noChangeAspect="1"/>
          </p:cNvPicPr>
          <p:nvPr/>
        </p:nvPicPr>
        <p:blipFill>
          <a:blip r:embed="rId3"/>
          <a:stretch>
            <a:fillRect/>
          </a:stretch>
        </p:blipFill>
        <p:spPr>
          <a:xfrm>
            <a:off x="4671314" y="1436285"/>
            <a:ext cx="5920591" cy="3990895"/>
          </a:xfrm>
          <a:prstGeom prst="rect">
            <a:avLst/>
          </a:prstGeom>
        </p:spPr>
      </p:pic>
    </p:spTree>
    <p:extLst>
      <p:ext uri="{BB962C8B-B14F-4D97-AF65-F5344CB8AC3E}">
        <p14:creationId xmlns:p14="http://schemas.microsoft.com/office/powerpoint/2010/main" val="4011861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39</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64 observer</a:t>
            </a:r>
          </a:p>
        </p:txBody>
      </p:sp>
      <p:pic>
        <p:nvPicPr>
          <p:cNvPr id="5" name="图片 4" descr="图表&#10;&#10;已自动生成说明">
            <a:extLst>
              <a:ext uri="{FF2B5EF4-FFF2-40B4-BE49-F238E27FC236}">
                <a16:creationId xmlns:a16="http://schemas.microsoft.com/office/drawing/2014/main" id="{7D6D615E-C0EF-4962-AD48-EAA7424E4381}"/>
              </a:ext>
            </a:extLst>
          </p:cNvPr>
          <p:cNvPicPr>
            <a:picLocks noChangeAspect="1"/>
          </p:cNvPicPr>
          <p:nvPr/>
        </p:nvPicPr>
        <p:blipFill>
          <a:blip r:embed="rId3"/>
          <a:stretch>
            <a:fillRect/>
          </a:stretch>
        </p:blipFill>
        <p:spPr>
          <a:xfrm>
            <a:off x="4461840" y="1493795"/>
            <a:ext cx="6300470" cy="4235210"/>
          </a:xfrm>
          <a:prstGeom prst="rect">
            <a:avLst/>
          </a:prstGeom>
        </p:spPr>
      </p:pic>
    </p:spTree>
    <p:extLst>
      <p:ext uri="{BB962C8B-B14F-4D97-AF65-F5344CB8AC3E}">
        <p14:creationId xmlns:p14="http://schemas.microsoft.com/office/powerpoint/2010/main" val="1751356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920A7-833D-6BDD-A789-F90CA453F01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CAEBCA7-DE47-2D2D-A8AD-54A3CD0D9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24" y="1333745"/>
            <a:ext cx="9349640" cy="4521482"/>
          </a:xfrm>
          <a:prstGeom prst="rect">
            <a:avLst/>
          </a:prstGeom>
        </p:spPr>
      </p:pic>
      <p:sp>
        <p:nvSpPr>
          <p:cNvPr id="2" name="Titel 1">
            <a:extLst>
              <a:ext uri="{FF2B5EF4-FFF2-40B4-BE49-F238E27FC236}">
                <a16:creationId xmlns:a16="http://schemas.microsoft.com/office/drawing/2014/main" id="{184F1D7F-F7C7-82BB-F44A-928A7C1F974F}"/>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8085C24B-FDB4-6038-4C07-DEFD599068FC}"/>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1A40E61-2B3D-C82D-50A1-1D143149F62E}"/>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54329387-1227-91C2-4F73-DA665751E127}"/>
              </a:ext>
            </a:extLst>
          </p:cNvPr>
          <p:cNvSpPr>
            <a:spLocks noGrp="1"/>
          </p:cNvSpPr>
          <p:nvPr>
            <p:ph type="sldNum" sz="quarter" idx="4"/>
          </p:nvPr>
        </p:nvSpPr>
        <p:spPr/>
        <p:txBody>
          <a:bodyPr/>
          <a:lstStyle/>
          <a:p>
            <a:fld id="{EBA7648D-BACA-4F70-BD5E-B6ADA181CB0C}" type="slidenum">
              <a:rPr lang="de-DE" smtClean="0"/>
              <a:t>4</a:t>
            </a:fld>
            <a:endParaRPr lang="de-DE"/>
          </a:p>
        </p:txBody>
      </p:sp>
    </p:spTree>
    <p:extLst>
      <p:ext uri="{BB962C8B-B14F-4D97-AF65-F5344CB8AC3E}">
        <p14:creationId xmlns:p14="http://schemas.microsoft.com/office/powerpoint/2010/main" val="2375839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Danke</a:t>
            </a:r>
          </a:p>
        </p:txBody>
      </p:sp>
      <p:sp>
        <p:nvSpPr>
          <p:cNvPr id="6" name="Textplatzhalter 5"/>
          <p:cNvSpPr>
            <a:spLocks noGrp="1"/>
          </p:cNvSpPr>
          <p:nvPr>
            <p:ph type="body" sz="half" idx="2"/>
          </p:nvPr>
        </p:nvSpPr>
        <p:spPr>
          <a:xfrm>
            <a:off x="3954492" y="5308792"/>
            <a:ext cx="2342434" cy="777503"/>
          </a:xfrm>
        </p:spPr>
        <p:txBody>
          <a:bodyPr vert="horz" lIns="0" tIns="0" rIns="0" bIns="0" rtlCol="0" anchor="t">
            <a:noAutofit/>
          </a:bodyPr>
          <a:lstStyle/>
          <a:p>
            <a:r>
              <a:rPr lang="de-DE"/>
              <a:t>Xin </a:t>
            </a:r>
            <a:r>
              <a:rPr lang="de-DE" err="1"/>
              <a:t>Xiong</a:t>
            </a:r>
            <a:r>
              <a:rPr lang="de-DE"/>
              <a:t>,  </a:t>
            </a:r>
            <a:r>
              <a:rPr lang="de-DE" i="0" u="none" strike="noStrike" err="1">
                <a:effectLst/>
                <a:latin typeface="+mn-lt"/>
              </a:rPr>
              <a:t>Huasen</a:t>
            </a:r>
            <a:r>
              <a:rPr lang="de-DE" i="0" u="none" strike="noStrike">
                <a:effectLst/>
                <a:latin typeface="+mn-lt"/>
              </a:rPr>
              <a:t> Luo</a:t>
            </a:r>
            <a:endParaRPr lang="zh-CN" altLang="en-US"/>
          </a:p>
          <a:p>
            <a:endParaRPr lang="de-DE" i="0" u="none" strike="noStrike">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t>17.12.2024</a:t>
            </a:fld>
            <a:endParaRPr lang="de-DE"/>
          </a:p>
        </p:txBody>
      </p:sp>
      <p:sp>
        <p:nvSpPr>
          <p:cNvPr id="7" name="页脚占位符 6"/>
          <p:cNvSpPr>
            <a:spLocks noGrp="1"/>
          </p:cNvSpPr>
          <p:nvPr>
            <p:ph type="ftr" sz="quarter" idx="15"/>
          </p:nvPr>
        </p:nvSpPr>
        <p:spPr/>
        <p:txBody>
          <a:bodyPr/>
          <a:lstStyle/>
          <a:p>
            <a:r>
              <a:rPr lang="de-DE"/>
              <a:t>Fachbereich Maschinenbau </a:t>
            </a:r>
          </a:p>
        </p:txBody>
      </p:sp>
      <p:sp>
        <p:nvSpPr>
          <p:cNvPr id="9" name="灯片编号占位符 8"/>
          <p:cNvSpPr>
            <a:spLocks noGrp="1"/>
          </p:cNvSpPr>
          <p:nvPr>
            <p:ph type="sldNum" sz="quarter" idx="16"/>
          </p:nvPr>
        </p:nvSpPr>
        <p:spPr/>
        <p:txBody>
          <a:bodyPr/>
          <a:lstStyle/>
          <a:p>
            <a:fld id="{EBA7648D-BACA-4F70-BD5E-B6ADA181CB0C}" type="slidenum">
              <a:rPr lang="de-DE" smtClean="0"/>
              <a:t>40</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E5B4-A396-C360-AB97-225BC1C28D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FD1C4A-242C-3773-C54C-8D3092679692}"/>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1F011416-49CF-F5FC-F60C-4DED05346C86}"/>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A194666-3F30-60FD-4BE6-C1D3B7D4E3BB}"/>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C6A46077-73C7-0E6E-5E8E-C0460F7BCA78}"/>
              </a:ext>
            </a:extLst>
          </p:cNvPr>
          <p:cNvSpPr>
            <a:spLocks noGrp="1"/>
          </p:cNvSpPr>
          <p:nvPr>
            <p:ph type="sldNum" sz="quarter" idx="4"/>
          </p:nvPr>
        </p:nvSpPr>
        <p:spPr/>
        <p:txBody>
          <a:bodyPr/>
          <a:lstStyle/>
          <a:p>
            <a:fld id="{EBA7648D-BACA-4F70-BD5E-B6ADA181CB0C}" type="slidenum">
              <a:rPr lang="de-DE" smtClean="0"/>
              <a:t>5</a:t>
            </a:fld>
            <a:endParaRPr lang="de-DE"/>
          </a:p>
        </p:txBody>
      </p:sp>
      <p:pic>
        <p:nvPicPr>
          <p:cNvPr id="5" name="图片 4">
            <a:extLst>
              <a:ext uri="{FF2B5EF4-FFF2-40B4-BE49-F238E27FC236}">
                <a16:creationId xmlns:a16="http://schemas.microsoft.com/office/drawing/2014/main" id="{FD1E7552-0AFC-1853-C67C-86FA8A2F7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24" y="1333627"/>
            <a:ext cx="9349883" cy="4521600"/>
          </a:xfrm>
          <a:prstGeom prst="rect">
            <a:avLst/>
          </a:prstGeom>
        </p:spPr>
      </p:pic>
    </p:spTree>
    <p:extLst>
      <p:ext uri="{BB962C8B-B14F-4D97-AF65-F5344CB8AC3E}">
        <p14:creationId xmlns:p14="http://schemas.microsoft.com/office/powerpoint/2010/main" val="422765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AD7D-D35C-CCFE-8791-68042CC1F9F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9B6B981C-B572-C6A3-4A6C-6D45E9C6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79" y="1333627"/>
            <a:ext cx="9349883" cy="4521600"/>
          </a:xfrm>
          <a:prstGeom prst="rect">
            <a:avLst/>
          </a:prstGeom>
        </p:spPr>
      </p:pic>
      <p:sp>
        <p:nvSpPr>
          <p:cNvPr id="2" name="Titel 1">
            <a:extLst>
              <a:ext uri="{FF2B5EF4-FFF2-40B4-BE49-F238E27FC236}">
                <a16:creationId xmlns:a16="http://schemas.microsoft.com/office/drawing/2014/main" id="{4FA1823C-8A54-39B6-4BE6-2473155DF206}"/>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B3278E50-EAD3-E2B5-3F25-94C4500AE615}"/>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05A67679-37FA-4901-2C5C-55DE7367E86D}"/>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7270950-60FB-6CA5-BE57-432DD0231772}"/>
              </a:ext>
            </a:extLst>
          </p:cNvPr>
          <p:cNvSpPr>
            <a:spLocks noGrp="1"/>
          </p:cNvSpPr>
          <p:nvPr>
            <p:ph type="sldNum" sz="quarter" idx="4"/>
          </p:nvPr>
        </p:nvSpPr>
        <p:spPr/>
        <p:txBody>
          <a:bodyPr/>
          <a:lstStyle/>
          <a:p>
            <a:fld id="{EBA7648D-BACA-4F70-BD5E-B6ADA181CB0C}" type="slidenum">
              <a:rPr lang="de-DE" smtClean="0"/>
              <a:t>6</a:t>
            </a:fld>
            <a:endParaRPr lang="de-DE"/>
          </a:p>
        </p:txBody>
      </p:sp>
    </p:spTree>
    <p:extLst>
      <p:ext uri="{BB962C8B-B14F-4D97-AF65-F5344CB8AC3E}">
        <p14:creationId xmlns:p14="http://schemas.microsoft.com/office/powerpoint/2010/main" val="52201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B06D6-6E7F-4EC8-3A13-5275CB1F3AD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E3E0F8C-902D-DFBC-27ED-3A50B88BF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0" y="1333627"/>
            <a:ext cx="9349883" cy="4521600"/>
          </a:xfrm>
          <a:prstGeom prst="rect">
            <a:avLst/>
          </a:prstGeom>
        </p:spPr>
      </p:pic>
      <p:sp>
        <p:nvSpPr>
          <p:cNvPr id="2" name="Titel 1">
            <a:extLst>
              <a:ext uri="{FF2B5EF4-FFF2-40B4-BE49-F238E27FC236}">
                <a16:creationId xmlns:a16="http://schemas.microsoft.com/office/drawing/2014/main" id="{9C58C410-03F2-837E-477C-1CF48AB8A3A2}"/>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17CB981B-BC16-FCB4-52A1-0B32D881DE33}"/>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5F3ABA7A-1459-A055-CA77-C5D1651AD916}"/>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D53694F-0708-6940-68C9-3AC1CA31BC4A}"/>
              </a:ext>
            </a:extLst>
          </p:cNvPr>
          <p:cNvSpPr>
            <a:spLocks noGrp="1"/>
          </p:cNvSpPr>
          <p:nvPr>
            <p:ph type="sldNum" sz="quarter" idx="4"/>
          </p:nvPr>
        </p:nvSpPr>
        <p:spPr/>
        <p:txBody>
          <a:bodyPr/>
          <a:lstStyle/>
          <a:p>
            <a:fld id="{EBA7648D-BACA-4F70-BD5E-B6ADA181CB0C}" type="slidenum">
              <a:rPr lang="de-DE" smtClean="0"/>
              <a:t>7</a:t>
            </a:fld>
            <a:endParaRPr lang="de-DE"/>
          </a:p>
        </p:txBody>
      </p:sp>
    </p:spTree>
    <p:extLst>
      <p:ext uri="{BB962C8B-B14F-4D97-AF65-F5344CB8AC3E}">
        <p14:creationId xmlns:p14="http://schemas.microsoft.com/office/powerpoint/2010/main" val="63423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C77A-CE99-D44E-9A41-6CB01CA83B85}"/>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26FDE98D-0B50-CE46-105D-DFE35C56A56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429A648-B21D-983E-1F8B-897341B98A5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071C948-DC8A-CF3D-3326-1372B0E97F7D}"/>
              </a:ext>
            </a:extLst>
          </p:cNvPr>
          <p:cNvSpPr>
            <a:spLocks noGrp="1"/>
          </p:cNvSpPr>
          <p:nvPr>
            <p:ph type="sldNum" sz="quarter" idx="4"/>
          </p:nvPr>
        </p:nvSpPr>
        <p:spPr/>
        <p:txBody>
          <a:bodyPr/>
          <a:lstStyle/>
          <a:p>
            <a:fld id="{EBA7648D-BACA-4F70-BD5E-B6ADA181CB0C}" type="slidenum">
              <a:rPr lang="de-DE" smtClean="0"/>
              <a:t>8</a:t>
            </a:fld>
            <a:endParaRPr lang="de-DE"/>
          </a:p>
        </p:txBody>
      </p:sp>
      <p:sp>
        <p:nvSpPr>
          <p:cNvPr id="12" name="Titel 1">
            <a:extLst>
              <a:ext uri="{FF2B5EF4-FFF2-40B4-BE49-F238E27FC236}">
                <a16:creationId xmlns:a16="http://schemas.microsoft.com/office/drawing/2014/main" id="{CF7FD156-414A-C9F2-6D7A-573C542115A0}"/>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4" name="文本框 3">
            <a:extLst>
              <a:ext uri="{FF2B5EF4-FFF2-40B4-BE49-F238E27FC236}">
                <a16:creationId xmlns:a16="http://schemas.microsoft.com/office/drawing/2014/main" id="{F77E07BD-98DC-F6B3-C338-997DD126B5DB}"/>
              </a:ext>
            </a:extLst>
          </p:cNvPr>
          <p:cNvSpPr txBox="1"/>
          <p:nvPr/>
        </p:nvSpPr>
        <p:spPr>
          <a:xfrm>
            <a:off x="957491" y="1053987"/>
            <a:ext cx="8085284"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Conclusion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
        <p:nvSpPr>
          <p:cNvPr id="5" name="文本框 4">
            <a:extLst>
              <a:ext uri="{FF2B5EF4-FFF2-40B4-BE49-F238E27FC236}">
                <a16:creationId xmlns:a16="http://schemas.microsoft.com/office/drawing/2014/main" id="{AD0F16FF-CD84-9736-7ADC-3011FE31DA7F}"/>
              </a:ext>
            </a:extLst>
          </p:cNvPr>
          <p:cNvSpPr txBox="1"/>
          <p:nvPr/>
        </p:nvSpPr>
        <p:spPr>
          <a:xfrm>
            <a:off x="1170656" y="2199292"/>
            <a:ext cx="17042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Mixed test load</a:t>
            </a:r>
            <a:endParaRPr lang="zh-CN" altLang="en-US"/>
          </a:p>
        </p:txBody>
      </p:sp>
      <p:sp>
        <p:nvSpPr>
          <p:cNvPr id="8" name="左大括号 7">
            <a:extLst>
              <a:ext uri="{FF2B5EF4-FFF2-40B4-BE49-F238E27FC236}">
                <a16:creationId xmlns:a16="http://schemas.microsoft.com/office/drawing/2014/main" id="{34274D74-56C8-B33D-125B-1014FCAAF081}"/>
              </a:ext>
            </a:extLst>
          </p:cNvPr>
          <p:cNvSpPr/>
          <p:nvPr/>
        </p:nvSpPr>
        <p:spPr>
          <a:xfrm>
            <a:off x="2875776" y="1888445"/>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530CCD-3502-C4AA-6B4A-06055952E5BD}"/>
              </a:ext>
            </a:extLst>
          </p:cNvPr>
          <p:cNvSpPr txBox="1"/>
          <p:nvPr/>
        </p:nvSpPr>
        <p:spPr>
          <a:xfrm>
            <a:off x="3216598" y="1746930"/>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Biaxial load paths</a:t>
            </a:r>
            <a:r>
              <a:rPr lang="zh-CN" sz="1800"/>
              <a:t>​</a:t>
            </a:r>
            <a:endParaRPr lang="zh-CN" altLang="en-US"/>
          </a:p>
        </p:txBody>
      </p:sp>
      <p:sp>
        <p:nvSpPr>
          <p:cNvPr id="11" name="文本框 10">
            <a:extLst>
              <a:ext uri="{FF2B5EF4-FFF2-40B4-BE49-F238E27FC236}">
                <a16:creationId xmlns:a16="http://schemas.microsoft.com/office/drawing/2014/main" id="{4583EEBB-1F5D-F563-5000-10763F3E3D67}"/>
              </a:ext>
            </a:extLst>
          </p:cNvPr>
          <p:cNvSpPr txBox="1"/>
          <p:nvPr/>
        </p:nvSpPr>
        <p:spPr>
          <a:xfrm>
            <a:off x="1170656"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err="1"/>
              <a:t>Biax</a:t>
            </a:r>
            <a:r>
              <a:rPr lang="en-US" altLang="zh-CN" sz="1800"/>
              <a:t> test load</a:t>
            </a:r>
            <a:endParaRPr lang="zh-CN" altLang="en-US"/>
          </a:p>
        </p:txBody>
      </p:sp>
      <p:sp>
        <p:nvSpPr>
          <p:cNvPr id="15" name="左大括号 14">
            <a:extLst>
              <a:ext uri="{FF2B5EF4-FFF2-40B4-BE49-F238E27FC236}">
                <a16:creationId xmlns:a16="http://schemas.microsoft.com/office/drawing/2014/main" id="{AE78E7BE-7E15-5502-86FD-3C0F56E95E10}"/>
              </a:ext>
            </a:extLst>
          </p:cNvPr>
          <p:cNvSpPr/>
          <p:nvPr/>
        </p:nvSpPr>
        <p:spPr>
          <a:xfrm>
            <a:off x="2801687" y="3716337"/>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17645C0-B6CE-5723-960D-235E5192C82D}"/>
              </a:ext>
            </a:extLst>
          </p:cNvPr>
          <p:cNvSpPr txBox="1"/>
          <p:nvPr/>
        </p:nvSpPr>
        <p:spPr>
          <a:xfrm>
            <a:off x="3144580" y="4039582"/>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Biaxial load paths</a:t>
            </a:r>
            <a:r>
              <a:rPr lang="zh-CN" sz="1800"/>
              <a:t>​</a:t>
            </a:r>
            <a:endParaRPr lang="zh-CN" altLang="en-US"/>
          </a:p>
        </p:txBody>
      </p:sp>
      <p:sp>
        <p:nvSpPr>
          <p:cNvPr id="17" name="文本框 16">
            <a:extLst>
              <a:ext uri="{FF2B5EF4-FFF2-40B4-BE49-F238E27FC236}">
                <a16:creationId xmlns:a16="http://schemas.microsoft.com/office/drawing/2014/main" id="{417102F1-B2C5-1032-D51E-0B94F3CEFA9B}"/>
              </a:ext>
            </a:extLst>
          </p:cNvPr>
          <p:cNvSpPr txBox="1"/>
          <p:nvPr/>
        </p:nvSpPr>
        <p:spPr>
          <a:xfrm>
            <a:off x="3216545" y="2199291"/>
            <a:ext cx="241404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Pure shear load paths</a:t>
            </a:r>
            <a:r>
              <a:rPr lang="zh-CN" sz="1800"/>
              <a:t>​</a:t>
            </a:r>
            <a:endParaRPr lang="zh-CN" altLang="en-US"/>
          </a:p>
        </p:txBody>
      </p:sp>
      <p:sp>
        <p:nvSpPr>
          <p:cNvPr id="18" name="文本框 17">
            <a:extLst>
              <a:ext uri="{FF2B5EF4-FFF2-40B4-BE49-F238E27FC236}">
                <a16:creationId xmlns:a16="http://schemas.microsoft.com/office/drawing/2014/main" id="{C9A4F282-E3FC-FCB6-487E-B489273587EA}"/>
              </a:ext>
            </a:extLst>
          </p:cNvPr>
          <p:cNvSpPr txBox="1"/>
          <p:nvPr/>
        </p:nvSpPr>
        <p:spPr>
          <a:xfrm>
            <a:off x="3216598" y="2661935"/>
            <a:ext cx="2743200" cy="2616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a:t>Uniaxial load paths</a:t>
            </a:r>
          </a:p>
        </p:txBody>
      </p:sp>
      <p:sp>
        <p:nvSpPr>
          <p:cNvPr id="19" name="箭头: 右 18">
            <a:extLst>
              <a:ext uri="{FF2B5EF4-FFF2-40B4-BE49-F238E27FC236}">
                <a16:creationId xmlns:a16="http://schemas.microsoft.com/office/drawing/2014/main" id="{5559389D-D87C-26D8-D793-702B872B2367}"/>
              </a:ext>
            </a:extLst>
          </p:cNvPr>
          <p:cNvSpPr/>
          <p:nvPr/>
        </p:nvSpPr>
        <p:spPr>
          <a:xfrm>
            <a:off x="6072966" y="209304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
        <p:nvSpPr>
          <p:cNvPr id="20" name="箭头: 右 19">
            <a:extLst>
              <a:ext uri="{FF2B5EF4-FFF2-40B4-BE49-F238E27FC236}">
                <a16:creationId xmlns:a16="http://schemas.microsoft.com/office/drawing/2014/main" id="{AE43D36B-BC33-DF09-E82C-DD6748B0B66A}"/>
              </a:ext>
            </a:extLst>
          </p:cNvPr>
          <p:cNvSpPr/>
          <p:nvPr/>
        </p:nvSpPr>
        <p:spPr>
          <a:xfrm>
            <a:off x="6072870" y="393333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
        <p:nvSpPr>
          <p:cNvPr id="22" name="文本框 21">
            <a:extLst>
              <a:ext uri="{FF2B5EF4-FFF2-40B4-BE49-F238E27FC236}">
                <a16:creationId xmlns:a16="http://schemas.microsoft.com/office/drawing/2014/main" id="{576FE793-8344-8A55-8264-E986DDABE646}"/>
              </a:ext>
            </a:extLst>
          </p:cNvPr>
          <p:cNvSpPr txBox="1"/>
          <p:nvPr/>
        </p:nvSpPr>
        <p:spPr>
          <a:xfrm>
            <a:off x="7668218"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 Interpolation</a:t>
            </a:r>
            <a:r>
              <a:rPr lang="zh-CN" sz="1800"/>
              <a:t>​ </a:t>
            </a:r>
            <a:r>
              <a:rPr lang="en-US" altLang="zh-CN" sz="1800"/>
              <a:t>dataset</a:t>
            </a:r>
            <a:endParaRPr lang="zh-CN"/>
          </a:p>
        </p:txBody>
      </p:sp>
      <p:sp>
        <p:nvSpPr>
          <p:cNvPr id="23" name="文本框 22">
            <a:extLst>
              <a:ext uri="{FF2B5EF4-FFF2-40B4-BE49-F238E27FC236}">
                <a16:creationId xmlns:a16="http://schemas.microsoft.com/office/drawing/2014/main" id="{98BA1707-BC7D-A652-128E-AB425E375A1E}"/>
              </a:ext>
            </a:extLst>
          </p:cNvPr>
          <p:cNvSpPr txBox="1"/>
          <p:nvPr/>
        </p:nvSpPr>
        <p:spPr>
          <a:xfrm>
            <a:off x="7668318" y="219929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a:t>Extrapolation </a:t>
            </a:r>
            <a:r>
              <a:rPr lang="en-US" sz="1800"/>
              <a:t>dataset </a:t>
            </a:r>
            <a:endParaRPr lang="en-US" altLang="zh-CN"/>
          </a:p>
        </p:txBody>
      </p:sp>
    </p:spTree>
    <p:extLst>
      <p:ext uri="{BB962C8B-B14F-4D97-AF65-F5344CB8AC3E}">
        <p14:creationId xmlns:p14="http://schemas.microsoft.com/office/powerpoint/2010/main" val="132424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.2 </a:t>
            </a:r>
            <a:r>
              <a:rPr lang="en-US">
                <a:sym typeface="+mn-ea"/>
              </a:rPr>
              <a:t>Analytical potential</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9</a:t>
            </a:fld>
            <a:endParaRPr lang="de-DE"/>
          </a:p>
        </p:txBody>
      </p:sp>
      <p:pic>
        <p:nvPicPr>
          <p:cNvPr id="15" name="图片 14">
            <a:extLst>
              <a:ext uri="{FF2B5EF4-FFF2-40B4-BE49-F238E27FC236}">
                <a16:creationId xmlns:a16="http://schemas.microsoft.com/office/drawing/2014/main" id="{9685BB71-667D-E009-E923-6CEBC511DB42}"/>
              </a:ext>
            </a:extLst>
          </p:cNvPr>
          <p:cNvPicPr>
            <a:picLocks noChangeAspect="1"/>
          </p:cNvPicPr>
          <p:nvPr/>
        </p:nvPicPr>
        <p:blipFill>
          <a:blip r:embed="rId3">
            <a:extLst>
              <a:ext uri="{28A0092B-C50C-407E-A947-70E740481C1C}">
                <a14:useLocalDpi xmlns:a14="http://schemas.microsoft.com/office/drawing/2010/main" val="0"/>
              </a:ext>
            </a:extLst>
          </a:blip>
          <a:srcRect t="8139"/>
          <a:stretch/>
        </p:blipFill>
        <p:spPr>
          <a:xfrm>
            <a:off x="2692495" y="1257517"/>
            <a:ext cx="6135498" cy="4526920"/>
          </a:xfrm>
          <a:prstGeom prst="rect">
            <a:avLst/>
          </a:prstGeom>
        </p:spPr>
      </p:pic>
      <p:sp>
        <p:nvSpPr>
          <p:cNvPr id="16" name="文本框 15">
            <a:extLst>
              <a:ext uri="{FF2B5EF4-FFF2-40B4-BE49-F238E27FC236}">
                <a16:creationId xmlns:a16="http://schemas.microsoft.com/office/drawing/2014/main" id="{FFB1F75B-C535-23B3-3213-0D1170EE1F80}"/>
              </a:ext>
            </a:extLst>
          </p:cNvPr>
          <p:cNvSpPr txBox="1"/>
          <p:nvPr/>
        </p:nvSpPr>
        <p:spPr>
          <a:xfrm>
            <a:off x="957491" y="1053987"/>
            <a:ext cx="755040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Comparison of Computed and Actual Invariants(Biaxial)</a:t>
            </a:r>
            <a:r>
              <a:rPr lang="zh-CN" altLang="en-US" sz="1800"/>
              <a:t>:</a:t>
            </a:r>
          </a:p>
        </p:txBody>
      </p:sp>
      <p:sp>
        <p:nvSpPr>
          <p:cNvPr id="5" name="文本框 7">
            <a:extLst>
              <a:ext uri="{FF2B5EF4-FFF2-40B4-BE49-F238E27FC236}">
                <a16:creationId xmlns:a16="http://schemas.microsoft.com/office/drawing/2014/main" id="{54D0BFDF-0EB2-6E5D-6BD5-897AF008DF04}"/>
              </a:ext>
            </a:extLst>
          </p:cNvPr>
          <p:cNvSpPr txBox="1"/>
          <p:nvPr/>
        </p:nvSpPr>
        <p:spPr>
          <a:xfrm>
            <a:off x="1142551" y="2071802"/>
            <a:ext cx="1903308"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a:t>It's the same.</a:t>
            </a:r>
            <a:endParaRPr lang="zh-CN" altLang="en-US"/>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extraClrSchemeLst/>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Application>Microsoft Office PowerPoint</Application>
  <PresentationFormat>自定义</PresentationFormat>
  <Slides>40</Slides>
  <Notes>34</Notes>
  <HiddenSlides>0</HiddenSlides>
  <ScaleCrop>false</ScaleCrop>
  <HeadingPairs>
    <vt:vector size="4" baseType="variant">
      <vt:variant>
        <vt:lpstr>主题</vt:lpstr>
      </vt:variant>
      <vt:variant>
        <vt:i4>2</vt:i4>
      </vt:variant>
      <vt:variant>
        <vt:lpstr>幻灯片标题</vt:lpstr>
      </vt:variant>
      <vt:variant>
        <vt:i4>40</vt:i4>
      </vt:variant>
    </vt:vector>
  </HeadingPairs>
  <TitlesOfParts>
    <vt:vector size="42" baseType="lpstr">
      <vt:lpstr>TUD Maschinenbau</vt:lpstr>
      <vt:lpstr>自定义设计方案</vt:lpstr>
      <vt:lpstr>Tutorial Machine Learning in Solid Mechanics</vt:lpstr>
      <vt:lpstr>Agenda</vt:lpstr>
      <vt:lpstr>1.1 Data import</vt:lpstr>
      <vt:lpstr>1.1 Data import</vt:lpstr>
      <vt:lpstr>1.1 Data import</vt:lpstr>
      <vt:lpstr>1.1 Data import</vt:lpstr>
      <vt:lpstr>1.1 Data import</vt:lpstr>
      <vt:lpstr>1.1 Data import</vt:lpstr>
      <vt:lpstr>1.2 Analytical potential</vt:lpstr>
      <vt:lpstr>1.2 Analytical potential</vt:lpstr>
      <vt:lpstr>2.1 Model implementation</vt:lpstr>
      <vt:lpstr>2.2 Model calibration</vt:lpstr>
      <vt:lpstr>2.2 Model calibration</vt:lpstr>
      <vt:lpstr>2.2 Model calibration</vt:lpstr>
      <vt:lpstr>2.3 Loss weighting strategy</vt:lpstr>
      <vt:lpstr>2.3 Loss weighting strategy</vt:lpstr>
      <vt:lpstr>3.1 Model implementation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4. Concentric sampled deformation gradients</vt:lpstr>
      <vt:lpstr>PowerPoint 演示文稿</vt:lpstr>
      <vt:lpstr>PowerPoint 演示文稿</vt:lpstr>
      <vt:lpstr>5.1 Data preparation</vt:lpstr>
      <vt:lpstr>5.2 Invariant-based model </vt:lpstr>
      <vt:lpstr>5.1 Deformation-gradient based neural network model </vt:lpstr>
      <vt:lpstr>5.3 evaluate the invariance condition </vt:lpstr>
      <vt:lpstr>5.4 Data augmentation  </vt:lpstr>
      <vt:lpstr>5.4 Data augmentation  </vt:lpstr>
      <vt:lpstr>5.4 Data augmentation  </vt:lpstr>
      <vt:lpstr>5.4 Data augmentation  </vt:lpstr>
      <vt:lpstr>5.4 Data augmentation  </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revision>482</cp:revision>
  <dcterms:created xsi:type="dcterms:W3CDTF">2023-02-07T09:42:00Z</dcterms:created>
  <dcterms:modified xsi:type="dcterms:W3CDTF">2024-12-17T13:51:03Z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C1F56409756F4F118A9F0D68A921648C_12</vt:lpwstr>
  </property>
  <property fmtid="{D5CDD505-2E9C-101B-9397-08002B2CF9AE}" pid="10" name="KSOProductBuildVer">
    <vt:lpwstr>2052-12.1.0.18608</vt:lpwstr>
  </property>
</Properties>
</file>